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7" r:id="rId2"/>
    <p:sldId id="261" r:id="rId3"/>
    <p:sldId id="262" r:id="rId4"/>
    <p:sldId id="264" r:id="rId5"/>
    <p:sldId id="343" r:id="rId6"/>
    <p:sldId id="344" r:id="rId7"/>
    <p:sldId id="266" r:id="rId8"/>
    <p:sldId id="341" r:id="rId9"/>
    <p:sldId id="267" r:id="rId10"/>
    <p:sldId id="271" r:id="rId11"/>
    <p:sldId id="272" r:id="rId12"/>
    <p:sldId id="345" r:id="rId13"/>
    <p:sldId id="281" r:id="rId14"/>
    <p:sldId id="285" r:id="rId15"/>
    <p:sldId id="342" r:id="rId16"/>
    <p:sldId id="287" r:id="rId17"/>
    <p:sldId id="311" r:id="rId18"/>
    <p:sldId id="284" r:id="rId19"/>
    <p:sldId id="307" r:id="rId20"/>
    <p:sldId id="286" r:id="rId21"/>
    <p:sldId id="338" r:id="rId22"/>
    <p:sldId id="309" r:id="rId23"/>
    <p:sldId id="289" r:id="rId24"/>
    <p:sldId id="290" r:id="rId25"/>
    <p:sldId id="318" r:id="rId26"/>
    <p:sldId id="303" r:id="rId27"/>
    <p:sldId id="346" r:id="rId28"/>
    <p:sldId id="319" r:id="rId29"/>
    <p:sldId id="334" r:id="rId30"/>
    <p:sldId id="340" r:id="rId31"/>
    <p:sldId id="310" r:id="rId32"/>
    <p:sldId id="293" r:id="rId33"/>
    <p:sldId id="347" r:id="rId34"/>
    <p:sldId id="297" r:id="rId35"/>
    <p:sldId id="320" r:id="rId36"/>
    <p:sldId id="32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50" autoAdjust="0"/>
    <p:restoredTop sz="98092" autoAdjust="0"/>
  </p:normalViewPr>
  <p:slideViewPr>
    <p:cSldViewPr>
      <p:cViewPr>
        <p:scale>
          <a:sx n="40" d="100"/>
          <a:sy n="40" d="100"/>
        </p:scale>
        <p:origin x="-1536" y="-54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74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91D55-8C2E-494E-BC67-9F5AC2ED8280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3F25D-7686-4B2A-BB6F-ADFDB4AC2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44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0B9EA-6800-459C-93BA-DC3B031FAD17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32DD7-DE9A-4349-9C1D-9EA28BE81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36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6C885-06AC-42BA-BF9F-9770BBE88E6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018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791B9-F207-4B31-B011-BC1BACC5541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673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/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Learners need to record their thinking in some way so they can share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their thoughts with others.  </a:t>
            </a:r>
          </a:p>
          <a:p>
            <a:pPr fontAlgn="ctr"/>
            <a:endParaRPr lang="en-US" sz="120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Annotation</a:t>
            </a:r>
            <a:r>
              <a:rPr lang="en-US" baseline="0" dirty="0" smtClean="0"/>
              <a:t> can take many forms beyond written expression.  It can be a drawing, diagram, symbol code, color coded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2DD7-DE9A-4349-9C1D-9EA28BE812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10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6C885-06AC-42BA-BF9F-9770BBE88E6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792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2DD7-DE9A-4349-9C1D-9EA28BE812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55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2DD7-DE9A-4349-9C1D-9EA28BE812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59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2DD7-DE9A-4349-9C1D-9EA28BE812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35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2DD7-DE9A-4349-9C1D-9EA28BE812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902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791B9-F207-4B31-B011-BC1BACC5541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2385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2DD7-DE9A-4349-9C1D-9EA28BE812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242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2DD7-DE9A-4349-9C1D-9EA28BE812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21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ooper Black" pitchFamily="18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Cooper Black" pitchFamily="18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Cooper Black" pitchFamily="18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Cooper Black" pitchFamily="18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Cooper Black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oper Black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oper Black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oper Black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oper Black" pitchFamily="18" charset="0"/>
              </a:defRPr>
            </a:lvl9pPr>
          </a:lstStyle>
          <a:p>
            <a:pPr>
              <a:defRPr/>
            </a:pPr>
            <a:fld id="{29514648-3DCD-4818-BEB5-3546DD97444B}" type="slidenum">
              <a:rPr lang="en-US" sz="1200"/>
              <a:pPr>
                <a:defRPr/>
              </a:pPr>
              <a:t>3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2DD7-DE9A-4349-9C1D-9EA28BE812B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365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2DD7-DE9A-4349-9C1D-9EA28BE812B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365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2DD7-DE9A-4349-9C1D-9EA28BE812B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452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7975" y="4344025"/>
            <a:ext cx="5482052" cy="4114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solidFill>
                <a:srgbClr val="FF0000"/>
              </a:solidFill>
            </a:endParaRPr>
          </a:p>
        </p:txBody>
      </p:sp>
      <p:sp>
        <p:nvSpPr>
          <p:cNvPr id="190468" name="Slide Number Placeholder 3"/>
          <p:cNvSpPr txBox="1">
            <a:spLocks noGrp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20" tIns="44860" rIns="89720" bIns="44860" anchor="b"/>
          <a:lstStyle>
            <a:lvl1pPr eaLnBrk="0" hangingPunct="0"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9pPr>
          </a:lstStyle>
          <a:p>
            <a:pPr algn="r" eaLnBrk="1" hangingPunct="1"/>
            <a:fld id="{BC852416-8C9E-400F-AB8E-93CF69044BDF}" type="slidenum">
              <a:rPr lang="en-US" altLang="en-US" sz="1200">
                <a:latin typeface="Times" pitchFamily="18" charset="0"/>
              </a:rPr>
              <a:pPr algn="r" eaLnBrk="1" hangingPunct="1"/>
              <a:t>25</a:t>
            </a:fld>
            <a:endParaRPr lang="en-US" altLang="en-US" sz="1200" dirty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04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7975" y="4344025"/>
            <a:ext cx="5482052" cy="4114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30404" name="Slide Number Placeholder 3"/>
          <p:cNvSpPr txBox="1">
            <a:spLocks noGrp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20" tIns="44860" rIns="89720" bIns="4486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7A463F84-5A09-4C52-A17B-D8E6BEF82FE5}" type="slidenum">
              <a:rPr lang="en-US" altLang="en-US">
                <a:latin typeface="Times" pitchFamily="18" charset="0"/>
              </a:rPr>
              <a:pPr algn="r">
                <a:spcBef>
                  <a:spcPct val="0"/>
                </a:spcBef>
              </a:pPr>
              <a:t>26</a:t>
            </a:fld>
            <a:endParaRPr lang="en-US" altLang="en-US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Quality questions are divergent rather than convergent; invite a response, open-ended; lead to a discussion rather than a specific answer. I invite students to formulate a hypothesis, form an opinion, make a connection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an excellent classroom, these characteristics are exhibited by the students as well as the teacher.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Prompts such as “</a:t>
            </a:r>
            <a:r>
              <a:rPr lang="en-US" b="1" baseline="0" dirty="0" smtClean="0"/>
              <a:t>what made you say that?” </a:t>
            </a:r>
            <a:r>
              <a:rPr lang="en-US" baseline="0" dirty="0" smtClean="0"/>
              <a:t>or  “</a:t>
            </a:r>
            <a:r>
              <a:rPr lang="en-US" b="1" baseline="0" dirty="0" smtClean="0"/>
              <a:t>How have you changed now that we have finished this lesson</a:t>
            </a:r>
            <a:r>
              <a:rPr lang="en-US" baseline="0" dirty="0" smtClean="0"/>
              <a:t>?” enables student reflection</a:t>
            </a:r>
          </a:p>
          <a:p>
            <a:r>
              <a:rPr lang="en-US" b="1" baseline="0" dirty="0" smtClean="0"/>
              <a:t>“Does anyone agree/disagree with that?” </a:t>
            </a:r>
            <a:r>
              <a:rPr lang="en-US" baseline="0" dirty="0" smtClean="0"/>
              <a:t>or “</a:t>
            </a:r>
            <a:r>
              <a:rPr lang="en-US" b="1" baseline="0" dirty="0" smtClean="0"/>
              <a:t>who can tell me more about that?” </a:t>
            </a:r>
            <a:r>
              <a:rPr lang="en-US" baseline="0" dirty="0" smtClean="0"/>
              <a:t>“</a:t>
            </a:r>
            <a:r>
              <a:rPr lang="en-US" b="1" baseline="0" dirty="0" smtClean="0"/>
              <a:t>Can you tell me more about that?</a:t>
            </a:r>
            <a:r>
              <a:rPr lang="en-US" baseline="0" dirty="0" smtClean="0"/>
              <a:t>’” allows for elaboration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probing questions make the learner feel validated and taken seriously.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these in-depth responses require processing time.  It is often good to allow students to write down their thoughts before sharing.  Allowing them to turn to a partner and share their thoughts first is also a good technique.  Teachers should ask fewer of these types of questions but go deeper so more instructional time is required.  Careful and deliberate planning for these discussions is critical. 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6C885-06AC-42BA-BF9F-9770BBE88E6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832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2DD7-DE9A-4349-9C1D-9EA28BE812B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937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6C885-06AC-42BA-BF9F-9770BBE88E6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7042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2DD7-DE9A-4349-9C1D-9EA28BE812B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41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7975" y="4344025"/>
            <a:ext cx="5482052" cy="4114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Three-minute pause promotes chunking of the information being presented. </a:t>
            </a:r>
          </a:p>
          <a:p>
            <a:endParaRPr lang="en-US" dirty="0" smtClean="0"/>
          </a:p>
          <a:p>
            <a:r>
              <a:rPr lang="en-US" dirty="0" smtClean="0"/>
              <a:t>Students pause while reading, watching a video, or listening to a lecture and turn to their partner or group for three</a:t>
            </a:r>
            <a:r>
              <a:rPr lang="en-US" baseline="0" dirty="0" smtClean="0"/>
              <a:t> minutes to “fix” new information in their memory.  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Take three minutes to process the information you just heard</a:t>
            </a:r>
            <a:endParaRPr lang="en-US" altLang="en-US" b="1" dirty="0" smtClean="0"/>
          </a:p>
        </p:txBody>
      </p:sp>
      <p:sp>
        <p:nvSpPr>
          <p:cNvPr id="195588" name="Slide Number Placeholder 3"/>
          <p:cNvSpPr txBox="1">
            <a:spLocks noGrp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20" tIns="44860" rIns="89720" bIns="44860" anchor="b"/>
          <a:lstStyle>
            <a:lvl1pPr eaLnBrk="0" hangingPunct="0"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9pPr>
          </a:lstStyle>
          <a:p>
            <a:pPr algn="r"/>
            <a:fld id="{99ACAF31-754B-44CF-A6CA-1347E552EF33}" type="slidenum">
              <a:rPr lang="en-US" altLang="en-US" sz="1200">
                <a:latin typeface="Times" pitchFamily="18" charset="0"/>
              </a:rPr>
              <a:pPr algn="r"/>
              <a:t>33</a:t>
            </a:fld>
            <a:endParaRPr lang="en-US" altLang="en-US" sz="12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898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7975" y="4344025"/>
            <a:ext cx="5482052" cy="4114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91492" name="Slide Number Placeholder 3"/>
          <p:cNvSpPr txBox="1">
            <a:spLocks noGrp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20" tIns="44860" rIns="89720" bIns="44860" anchor="b"/>
          <a:lstStyle>
            <a:lvl1pPr eaLnBrk="0" hangingPunct="0"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9pPr>
          </a:lstStyle>
          <a:p>
            <a:pPr algn="r"/>
            <a:fld id="{9C94D2F3-2848-439B-81CC-4087DA22A608}" type="slidenum">
              <a:rPr lang="en-US" altLang="en-US" sz="1200">
                <a:latin typeface="Times" pitchFamily="18" charset="0"/>
              </a:rPr>
              <a:pPr algn="r"/>
              <a:t>4</a:t>
            </a:fld>
            <a:endParaRPr lang="en-US" altLang="en-US" sz="1200" dirty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2DD7-DE9A-4349-9C1D-9EA28BE812B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841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2DD7-DE9A-4349-9C1D-9EA28BE812B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454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2DD7-DE9A-4349-9C1D-9EA28BE812B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55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2DD7-DE9A-4349-9C1D-9EA28BE812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61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table illustrates the paradigm shifts necessary to meet the new 21</a:t>
            </a:r>
            <a:r>
              <a:rPr lang="en-US" baseline="30000" dirty="0" smtClean="0"/>
              <a:t>st</a:t>
            </a:r>
            <a:r>
              <a:rPr lang="en-US" baseline="0" dirty="0" smtClean="0"/>
              <a:t> century learning standards.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Please take a moment to review this table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you notice about the shifts from the old paradigm to the new?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RESPONSE:  </a:t>
            </a:r>
            <a:r>
              <a:rPr lang="en-US" dirty="0" smtClean="0"/>
              <a:t>The 21</a:t>
            </a:r>
            <a:r>
              <a:rPr lang="en-US" baseline="30000" dirty="0" smtClean="0"/>
              <a:t>st</a:t>
            </a:r>
            <a:r>
              <a:rPr lang="en-US" dirty="0" smtClean="0"/>
              <a:t> Century learner</a:t>
            </a:r>
            <a:r>
              <a:rPr lang="en-US" baseline="0" dirty="0" smtClean="0"/>
              <a:t> requires instruction that is engaging and varied. It follows a more constructivist approach where learning must be released to the learner. </a:t>
            </a: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6C885-06AC-42BA-BF9F-9770BBE88E6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26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6C885-06AC-42BA-BF9F-9770BBE88E6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83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6C885-06AC-42BA-BF9F-9770BBE88E6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087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6C885-06AC-42BA-BF9F-9770BBE88E6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170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7975" y="4344025"/>
            <a:ext cx="5482052" cy="4114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52580" name="Slide Number Placeholder 3"/>
          <p:cNvSpPr txBox="1">
            <a:spLocks noGrp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20" tIns="44860" rIns="89720" bIns="44860" anchor="b"/>
          <a:lstStyle>
            <a:lvl1pPr eaLnBrk="0" hangingPunct="0"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9pPr>
          </a:lstStyle>
          <a:p>
            <a:pPr algn="r"/>
            <a:fld id="{E936000C-FFC9-4500-9B5E-B86DACC10A70}" type="slidenum">
              <a:rPr lang="en-US" altLang="en-US" sz="1200">
                <a:latin typeface="Times" pitchFamily="18" charset="0"/>
              </a:rPr>
              <a:pPr algn="r"/>
              <a:t>10</a:t>
            </a:fld>
            <a:endParaRPr lang="en-US" altLang="en-US" sz="1200" dirty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82FB-1452-44EF-B3B4-5C0BBD79FB49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4884-B092-4D06-ACF6-1850DD02E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43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82FB-1452-44EF-B3B4-5C0BBD79FB49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4884-B092-4D06-ACF6-1850DD02E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57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82FB-1452-44EF-B3B4-5C0BBD79FB49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4884-B092-4D06-ACF6-1850DD02E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70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EB193-D999-4444-A2F5-B5CC45F357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642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82FB-1452-44EF-B3B4-5C0BBD79FB49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4884-B092-4D06-ACF6-1850DD02E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5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82FB-1452-44EF-B3B4-5C0BBD79FB49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4884-B092-4D06-ACF6-1850DD02E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58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82FB-1452-44EF-B3B4-5C0BBD79FB49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4884-B092-4D06-ACF6-1850DD02E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10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82FB-1452-44EF-B3B4-5C0BBD79FB49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4884-B092-4D06-ACF6-1850DD02E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25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82FB-1452-44EF-B3B4-5C0BBD79FB49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4884-B092-4D06-ACF6-1850DD02E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28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82FB-1452-44EF-B3B4-5C0BBD79FB49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4884-B092-4D06-ACF6-1850DD02E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6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82FB-1452-44EF-B3B4-5C0BBD79FB49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4884-B092-4D06-ACF6-1850DD02E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73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82FB-1452-44EF-B3B4-5C0BBD79FB49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4884-B092-4D06-ACF6-1850DD02E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24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482FB-1452-44EF-B3B4-5C0BBD79FB49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D4884-B092-4D06-ACF6-1850DD02E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318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wmf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wmf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659072"/>
            <a:ext cx="3124200" cy="6124754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Discussion in the Classroom: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 A Powerful </a:t>
            </a:r>
            <a:r>
              <a:rPr lang="en-US" sz="3200" b="1" dirty="0">
                <a:solidFill>
                  <a:schemeClr val="bg1"/>
                </a:solidFill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</a:rPr>
              <a:t>ool for Comprehension</a:t>
            </a:r>
          </a:p>
          <a:p>
            <a:pPr algn="ctr"/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Illinois New Teacher Collaborative Conference</a:t>
            </a:r>
          </a:p>
          <a:p>
            <a:pPr algn="ctr"/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Gail Huizinga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ghuizinga@sbcglobal.net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219200"/>
            <a:ext cx="5257801" cy="4572000"/>
          </a:xfrm>
          <a:prstGeom prst="rect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8021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2514600"/>
            <a:ext cx="7924800" cy="1981200"/>
          </a:xfrm>
        </p:spPr>
        <p:txBody>
          <a:bodyPr>
            <a:noAutofit/>
          </a:bodyPr>
          <a:lstStyle/>
          <a:p>
            <a:pPr marL="742950" indent="-742950" eaLnBrk="1" hangingPunct="1">
              <a:spcAft>
                <a:spcPts val="2000"/>
              </a:spcAft>
              <a:buFont typeface="Times" pitchFamily="18" charset="0"/>
              <a:buAutoNum type="arabicPeriod"/>
            </a:pPr>
            <a:r>
              <a:rPr lang="en-US" altLang="en-US" sz="40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Knowing if I understand.</a:t>
            </a:r>
          </a:p>
          <a:p>
            <a:pPr marL="0" indent="0" eaLnBrk="1" hangingPunct="1">
              <a:spcAft>
                <a:spcPts val="2000"/>
              </a:spcAft>
              <a:buNone/>
            </a:pPr>
            <a:r>
              <a:rPr lang="en-US" altLang="en-US" sz="40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2.   Knowing what to do if I don’t. </a:t>
            </a: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85800"/>
            <a:ext cx="7620000" cy="1143000"/>
          </a:xfrm>
        </p:spPr>
        <p:txBody>
          <a:bodyPr/>
          <a:lstStyle/>
          <a:p>
            <a:pPr eaLnBrk="1" hangingPunct="1">
              <a:lnSpc>
                <a:spcPts val="2800"/>
              </a:lnSpc>
            </a:pPr>
            <a:r>
              <a:rPr lang="en-US" altLang="en-US" b="1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Metacognition</a:t>
            </a:r>
            <a:r>
              <a:rPr lang="en-US" altLang="en-US" sz="2800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/>
            </a:r>
            <a:br>
              <a:rPr lang="en-US" altLang="en-US" sz="2800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</a:br>
            <a:r>
              <a:rPr lang="en-US" altLang="en-US" sz="2800" b="1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Thinking about your own thinking</a:t>
            </a:r>
          </a:p>
        </p:txBody>
      </p:sp>
    </p:spTree>
    <p:extLst>
      <p:ext uri="{BB962C8B-B14F-4D97-AF65-F5344CB8AC3E}">
        <p14:creationId xmlns:p14="http://schemas.microsoft.com/office/powerpoint/2010/main" val="383319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Are you hearing voices as you read?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229" y="1524000"/>
            <a:ext cx="8458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RECITING VOICE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– The voice a reader hears when he/she is only reciting the words and not drawing meaning from the text. </a:t>
            </a:r>
          </a:p>
          <a:p>
            <a:endParaRPr lang="en-US" sz="2400" dirty="0">
              <a:solidFill>
                <a:schemeClr val="bg1"/>
              </a:solidFill>
              <a:latin typeface="+mj-lt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CONVERSATION VOICE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– The voice that has a conversation with the text.  It represents the reader’s thinking as she/he talks back to the text in an interactive way.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 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Interacting Voice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– asks questions, make connections, identifies confusions, agrees and disagrees with ideas.</a:t>
            </a:r>
          </a:p>
          <a:p>
            <a:pPr lvl="2"/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Distracting Voice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– pulls the reader away from the meaning of the text.   The reader begins to think about something else.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67200" y="6230473"/>
            <a:ext cx="4762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Adapted from Tovani</a:t>
            </a:r>
            <a:r>
              <a:rPr lang="en-US" sz="1200" dirty="0">
                <a:solidFill>
                  <a:schemeClr val="bg1"/>
                </a:solidFill>
              </a:rPr>
              <a:t>, Cris. 2000. </a:t>
            </a:r>
            <a:r>
              <a:rPr lang="en-US" sz="1200" i="1" dirty="0">
                <a:solidFill>
                  <a:schemeClr val="bg1"/>
                </a:solidFill>
              </a:rPr>
              <a:t>I Read It, But I Don’t Get It: Comprehension Strategies for Adolescent Readers</a:t>
            </a:r>
            <a:r>
              <a:rPr lang="en-US" sz="1200" dirty="0">
                <a:solidFill>
                  <a:schemeClr val="bg1"/>
                </a:solidFill>
              </a:rPr>
              <a:t>. Portland, MA: Stenhouse.  </a:t>
            </a:r>
          </a:p>
        </p:txBody>
      </p:sp>
    </p:spTree>
    <p:extLst>
      <p:ext uri="{BB962C8B-B14F-4D97-AF65-F5344CB8AC3E}">
        <p14:creationId xmlns:p14="http://schemas.microsoft.com/office/powerpoint/2010/main" val="404668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Box 3"/>
          <p:cNvSpPr txBox="1">
            <a:spLocks noChangeArrowheads="1"/>
          </p:cNvSpPr>
          <p:nvPr/>
        </p:nvSpPr>
        <p:spPr bwMode="auto">
          <a:xfrm>
            <a:off x="381000" y="1219200"/>
            <a:ext cx="773588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Calibri" pitchFamily="34" charset="0"/>
              </a:rPr>
              <a:t>Annotation is a note of any form made while reading text.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77342" y="5177135"/>
            <a:ext cx="3371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</a:t>
            </a:r>
            <a:r>
              <a:rPr lang="en-US" sz="2400" dirty="0" smtClean="0">
                <a:solidFill>
                  <a:schemeClr val="bg1"/>
                </a:solidFill>
              </a:rPr>
              <a:t>D. Fisher and N. Frey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50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760"/>
            <a:ext cx="3962400" cy="512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943" y="1600200"/>
            <a:ext cx="4176713" cy="4876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67943" y="342760"/>
            <a:ext cx="40448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Good discussions require “seeds” to grow.  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3" descr="C:\Users\Gail\AppData\Local\Microsoft\Windows\Temporary Internet Files\Content.IE5\ERCGN6YE\MC90043761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532" y="4938758"/>
            <a:ext cx="2087982" cy="174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28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785" y="228600"/>
            <a:ext cx="5790385" cy="38671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99" y="3124200"/>
            <a:ext cx="5393267" cy="3733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3" descr="C:\Users\Gail\AppData\Local\Microsoft\Windows\Temporary Internet Files\Content.IE5\ERCGN6YE\MC90043761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90632"/>
            <a:ext cx="2743200" cy="229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17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7300" y="291554"/>
            <a:ext cx="66294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Double Entry Journals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7300" y="1676400"/>
            <a:ext cx="787717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What I Read </a:t>
            </a:r>
            <a:r>
              <a:rPr lang="en-US" sz="3200" dirty="0">
                <a:solidFill>
                  <a:schemeClr val="bg1"/>
                </a:solidFill>
              </a:rPr>
              <a:t>	</a:t>
            </a:r>
            <a:r>
              <a:rPr lang="en-US" sz="3200" dirty="0" smtClean="0">
                <a:solidFill>
                  <a:schemeClr val="bg1"/>
                </a:solidFill>
              </a:rPr>
              <a:t>	What I Visualized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What I Read </a:t>
            </a:r>
            <a:r>
              <a:rPr lang="en-US" sz="3200" dirty="0">
                <a:solidFill>
                  <a:schemeClr val="bg1"/>
                </a:solidFill>
              </a:rPr>
              <a:t>	</a:t>
            </a:r>
            <a:r>
              <a:rPr lang="en-US" sz="3200" dirty="0" smtClean="0">
                <a:solidFill>
                  <a:schemeClr val="bg1"/>
                </a:solidFill>
              </a:rPr>
              <a:t>	What I Inferred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Conclusion			Support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What ‘s Important </a:t>
            </a:r>
            <a:r>
              <a:rPr lang="en-US" sz="3200" dirty="0">
                <a:solidFill>
                  <a:schemeClr val="bg1"/>
                </a:solidFill>
              </a:rPr>
              <a:t>	</a:t>
            </a:r>
            <a:r>
              <a:rPr lang="en-US" sz="3200" dirty="0" smtClean="0">
                <a:solidFill>
                  <a:schemeClr val="bg1"/>
                </a:solidFill>
              </a:rPr>
              <a:t>What’s Interesting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Text </a:t>
            </a:r>
            <a:r>
              <a:rPr lang="en-US" sz="3200" dirty="0">
                <a:solidFill>
                  <a:schemeClr val="bg1"/>
                </a:solidFill>
              </a:rPr>
              <a:t>Structure 		Examples from the 					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90600" y="1524000"/>
            <a:ext cx="7315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0" y="1524000"/>
            <a:ext cx="0" cy="51054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41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38" y="0"/>
            <a:ext cx="8548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6" y="-2253343"/>
            <a:ext cx="8381999" cy="1005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-33010"/>
            <a:ext cx="5334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Journaling and Discussion Starters</a:t>
            </a:r>
          </a:p>
        </p:txBody>
      </p:sp>
    </p:spTree>
    <p:extLst>
      <p:ext uri="{BB962C8B-B14F-4D97-AF65-F5344CB8AC3E}">
        <p14:creationId xmlns:p14="http://schemas.microsoft.com/office/powerpoint/2010/main" val="288002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7400" y="42679"/>
            <a:ext cx="5562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Annotation Codes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" y="1131055"/>
            <a:ext cx="3886200" cy="230832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SHARP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S</a:t>
            </a:r>
            <a:r>
              <a:rPr lang="en-US" sz="2400" dirty="0" smtClean="0">
                <a:solidFill>
                  <a:schemeClr val="bg1"/>
                </a:solidFill>
              </a:rPr>
              <a:t> = makes me Sad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H</a:t>
            </a:r>
            <a:r>
              <a:rPr lang="en-US" sz="2400" dirty="0" smtClean="0">
                <a:solidFill>
                  <a:schemeClr val="bg1"/>
                </a:solidFill>
              </a:rPr>
              <a:t> = makes me Happy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A</a:t>
            </a:r>
            <a:r>
              <a:rPr lang="en-US" sz="2400" dirty="0" smtClean="0">
                <a:solidFill>
                  <a:schemeClr val="bg1"/>
                </a:solidFill>
              </a:rPr>
              <a:t> = Anticipates something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R</a:t>
            </a:r>
            <a:r>
              <a:rPr lang="en-US" sz="2400" dirty="0" smtClean="0">
                <a:solidFill>
                  <a:schemeClr val="bg1"/>
                </a:solidFill>
              </a:rPr>
              <a:t> = Reminds me of something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P</a:t>
            </a:r>
            <a:r>
              <a:rPr lang="en-US" sz="2400" dirty="0" smtClean="0">
                <a:solidFill>
                  <a:schemeClr val="bg1"/>
                </a:solidFill>
              </a:rPr>
              <a:t> = sees a Problem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946389"/>
            <a:ext cx="4038600" cy="267765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LEARN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L</a:t>
            </a:r>
            <a:r>
              <a:rPr lang="en-US" sz="2400" dirty="0" smtClean="0">
                <a:solidFill>
                  <a:schemeClr val="bg1"/>
                </a:solidFill>
              </a:rPr>
              <a:t> = Learned new information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E</a:t>
            </a:r>
            <a:r>
              <a:rPr lang="en-US" sz="2400" dirty="0" smtClean="0">
                <a:solidFill>
                  <a:schemeClr val="bg1"/>
                </a:solidFill>
              </a:rPr>
              <a:t> = Explored the cause &amp; effect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A</a:t>
            </a:r>
            <a:r>
              <a:rPr lang="en-US" sz="2400" dirty="0" smtClean="0">
                <a:solidFill>
                  <a:schemeClr val="bg1"/>
                </a:solidFill>
              </a:rPr>
              <a:t> = Arrived at a conclusion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R</a:t>
            </a:r>
            <a:r>
              <a:rPr lang="en-US" sz="2400" dirty="0" smtClean="0">
                <a:solidFill>
                  <a:schemeClr val="bg1"/>
                </a:solidFill>
              </a:rPr>
              <a:t> = Recognized different 	perspectives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N</a:t>
            </a:r>
            <a:r>
              <a:rPr lang="en-US" sz="2400" dirty="0" smtClean="0">
                <a:solidFill>
                  <a:schemeClr val="bg1"/>
                </a:solidFill>
              </a:rPr>
              <a:t> = Noticed important facts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3811012"/>
            <a:ext cx="4876800" cy="3046988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Code for Understanding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  *</a:t>
            </a:r>
            <a:r>
              <a:rPr lang="en-US" sz="2400" dirty="0" smtClean="0">
                <a:solidFill>
                  <a:schemeClr val="bg1"/>
                </a:solidFill>
              </a:rPr>
              <a:t> = Interesting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BK</a:t>
            </a:r>
            <a:r>
              <a:rPr lang="en-US" sz="2400" dirty="0" smtClean="0">
                <a:solidFill>
                  <a:schemeClr val="bg1"/>
                </a:solidFill>
              </a:rPr>
              <a:t> = background knowledge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  ?</a:t>
            </a:r>
            <a:r>
              <a:rPr lang="en-US" sz="2400" dirty="0" smtClean="0">
                <a:solidFill>
                  <a:schemeClr val="bg1"/>
                </a:solidFill>
              </a:rPr>
              <a:t> = question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 C</a:t>
            </a:r>
            <a:r>
              <a:rPr lang="en-US" sz="2400" dirty="0" smtClean="0">
                <a:solidFill>
                  <a:schemeClr val="bg1"/>
                </a:solidFill>
              </a:rPr>
              <a:t> = confused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 L</a:t>
            </a:r>
            <a:r>
              <a:rPr lang="en-US" sz="2400" dirty="0" smtClean="0">
                <a:solidFill>
                  <a:schemeClr val="bg1"/>
                </a:solidFill>
              </a:rPr>
              <a:t> = learned something new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W = wondering what a word 	means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S = surprising information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75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Sticky-Note Discussions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241286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Effective way to engage students with text as they read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2286000"/>
            <a:ext cx="6400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chemeClr val="bg1"/>
                </a:solidFill>
              </a:rPr>
              <a:t>Literature groups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6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chemeClr val="bg1"/>
                </a:solidFill>
              </a:rPr>
              <a:t>Mathematics word problems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6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chemeClr val="bg1"/>
                </a:solidFill>
              </a:rPr>
              <a:t>Challenging informational text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10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7680" y="1173480"/>
            <a:ext cx="8244840" cy="4983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59238"/>
            <a:ext cx="8229600" cy="1143000"/>
          </a:xfrm>
          <a:noFill/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Goals for Session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1295400" y="1402238"/>
            <a:ext cx="6858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sz="3600" b="1" dirty="0" smtClean="0">
                <a:solidFill>
                  <a:schemeClr val="bg1"/>
                </a:solidFill>
              </a:rPr>
              <a:t>Support</a:t>
            </a:r>
            <a:r>
              <a:rPr lang="en-US" sz="3600" dirty="0" smtClean="0">
                <a:solidFill>
                  <a:schemeClr val="bg1"/>
                </a:solidFill>
              </a:rPr>
              <a:t>  and </a:t>
            </a:r>
            <a:r>
              <a:rPr lang="en-US" sz="3600" b="1" dirty="0" smtClean="0">
                <a:solidFill>
                  <a:schemeClr val="bg1"/>
                </a:solidFill>
              </a:rPr>
              <a:t>strengthen</a:t>
            </a:r>
            <a:r>
              <a:rPr lang="en-US" sz="3600" dirty="0" smtClean="0">
                <a:solidFill>
                  <a:schemeClr val="bg1"/>
                </a:solidFill>
              </a:rPr>
              <a:t> rich student discussion</a:t>
            </a:r>
          </a:p>
          <a:p>
            <a:pPr marL="0" indent="0"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Empower students </a:t>
            </a:r>
            <a:r>
              <a:rPr lang="en-US" sz="3600" dirty="0" smtClean="0">
                <a:solidFill>
                  <a:schemeClr val="bg1"/>
                </a:solidFill>
              </a:rPr>
              <a:t>to create meaning and deepen their learning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19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52400"/>
            <a:ext cx="5507038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772" name="Straight Connector 4"/>
          <p:cNvCxnSpPr>
            <a:cxnSpLocks noChangeShapeType="1"/>
          </p:cNvCxnSpPr>
          <p:nvPr/>
        </p:nvCxnSpPr>
        <p:spPr bwMode="auto">
          <a:xfrm rot="5400000">
            <a:off x="1104900" y="3314700"/>
            <a:ext cx="66294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2514600" y="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 smtClean="0">
                <a:solidFill>
                  <a:schemeClr val="bg1"/>
                </a:solidFill>
              </a:rPr>
              <a:t>1st </a:t>
            </a:r>
            <a:r>
              <a:rPr lang="en-US" altLang="en-US" b="1" dirty="0">
                <a:solidFill>
                  <a:schemeClr val="bg1"/>
                </a:solidFill>
              </a:rPr>
              <a:t>Grade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-381000"/>
            <a:ext cx="4724400" cy="725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79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810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React to the Fact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219200"/>
            <a:ext cx="8839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Identify</a:t>
            </a:r>
            <a:r>
              <a:rPr lang="en-US" sz="3600" dirty="0" smtClean="0">
                <a:solidFill>
                  <a:schemeClr val="bg1"/>
                </a:solidFill>
              </a:rPr>
              <a:t> facts on sticky notes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“React to the Fact”</a:t>
            </a:r>
            <a:r>
              <a:rPr lang="en-US" sz="3600" dirty="0" smtClean="0">
                <a:solidFill>
                  <a:schemeClr val="bg1"/>
                </a:solidFill>
              </a:rPr>
              <a:t>  with questions, 	opinions, feeling, connections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Share</a:t>
            </a:r>
            <a:r>
              <a:rPr lang="en-US" sz="3600" dirty="0" smtClean="0">
                <a:solidFill>
                  <a:schemeClr val="bg1"/>
                </a:solidFill>
              </a:rPr>
              <a:t> facts with group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Take notes </a:t>
            </a:r>
            <a:r>
              <a:rPr lang="en-US" sz="3600" dirty="0" smtClean="0">
                <a:solidFill>
                  <a:schemeClr val="bg1"/>
                </a:solidFill>
              </a:rPr>
              <a:t>on group member’s facts and 	reactions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36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59286" y="627049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Project CRISS, 2012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25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810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React to the Fact </a:t>
            </a:r>
            <a:r>
              <a:rPr lang="en-US" sz="2400" b="1" dirty="0" smtClean="0">
                <a:solidFill>
                  <a:schemeClr val="bg1"/>
                </a:solidFill>
              </a:rPr>
              <a:t>(cont.)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914" y="1066800"/>
            <a:ext cx="8839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3200" dirty="0" smtClean="0">
                <a:solidFill>
                  <a:schemeClr val="bg1"/>
                </a:solidFill>
              </a:rPr>
              <a:t>Students independently </a:t>
            </a:r>
            <a:r>
              <a:rPr lang="en-US" sz="3200" b="1" dirty="0" smtClean="0">
                <a:solidFill>
                  <a:schemeClr val="bg1"/>
                </a:solidFill>
              </a:rPr>
              <a:t>record</a:t>
            </a:r>
            <a:r>
              <a:rPr lang="en-US" sz="3200" dirty="0" smtClean="0">
                <a:solidFill>
                  <a:schemeClr val="bg1"/>
                </a:solidFill>
              </a:rPr>
              <a:t> most interesting or controversial facts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Write</a:t>
            </a:r>
            <a:r>
              <a:rPr lang="en-US" sz="3200" dirty="0" smtClean="0">
                <a:solidFill>
                  <a:schemeClr val="bg1"/>
                </a:solidFill>
              </a:rPr>
              <a:t> a personal reaction to expand their own understanding</a:t>
            </a:r>
            <a:r>
              <a:rPr lang="en-US" sz="2400" dirty="0" smtClean="0">
                <a:solidFill>
                  <a:schemeClr val="bg1"/>
                </a:solidFill>
              </a:rPr>
              <a:t>.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52400" y="4114800"/>
            <a:ext cx="92964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2200" y="648866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Project CRISS, 2012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7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676400"/>
            <a:ext cx="7239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For students to become effective metacognitive learners, they must have time during and after a learning experience to evaluate their learning.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					</a:t>
            </a:r>
          </a:p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L. Baker, 2008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53340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Reflection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83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19200"/>
            <a:ext cx="8610600" cy="907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bg1"/>
                </a:solidFill>
              </a:rPr>
              <a:t>Teacher Directed:</a:t>
            </a:r>
          </a:p>
          <a:p>
            <a:r>
              <a:rPr lang="en-US" sz="2800" i="1" dirty="0" smtClean="0">
                <a:solidFill>
                  <a:schemeClr val="bg1"/>
                </a:solidFill>
              </a:rPr>
              <a:t>	How did you take responsibility in your group 	today?  </a:t>
            </a:r>
          </a:p>
          <a:p>
            <a:endParaRPr lang="en-US" sz="2800" i="1" dirty="0" smtClean="0">
              <a:solidFill>
                <a:schemeClr val="bg1"/>
              </a:solidFill>
            </a:endParaRPr>
          </a:p>
          <a:p>
            <a:r>
              <a:rPr lang="en-US" sz="2800" i="1" dirty="0" smtClean="0">
                <a:solidFill>
                  <a:schemeClr val="bg1"/>
                </a:solidFill>
              </a:rPr>
              <a:t>	What did you enjoy about discussing (content) 	with your partner or group this week?  </a:t>
            </a:r>
          </a:p>
          <a:p>
            <a:endParaRPr lang="en-US" sz="2800" i="1" dirty="0" smtClean="0">
              <a:solidFill>
                <a:schemeClr val="bg1"/>
              </a:solidFill>
            </a:endParaRPr>
          </a:p>
          <a:p>
            <a:r>
              <a:rPr lang="en-US" sz="2800" b="1" u="sng" dirty="0" smtClean="0">
                <a:solidFill>
                  <a:schemeClr val="bg1"/>
                </a:solidFill>
              </a:rPr>
              <a:t>Student Directed:</a:t>
            </a:r>
          </a:p>
          <a:p>
            <a:r>
              <a:rPr lang="en-US" sz="2800" i="1" dirty="0">
                <a:solidFill>
                  <a:schemeClr val="bg1"/>
                </a:solidFill>
              </a:rPr>
              <a:t>	</a:t>
            </a:r>
            <a:r>
              <a:rPr lang="en-US" sz="2800" i="1" dirty="0" smtClean="0">
                <a:solidFill>
                  <a:schemeClr val="bg1"/>
                </a:solidFill>
              </a:rPr>
              <a:t>How did discussion help me understand the 	content     	of today’s lesson?</a:t>
            </a:r>
          </a:p>
          <a:p>
            <a:endParaRPr lang="en-US" sz="2800" i="1" dirty="0">
              <a:solidFill>
                <a:schemeClr val="bg1"/>
              </a:solidFill>
            </a:endParaRPr>
          </a:p>
          <a:p>
            <a:r>
              <a:rPr lang="en-US" sz="2800" i="1" dirty="0" smtClean="0">
                <a:solidFill>
                  <a:schemeClr val="bg1"/>
                </a:solidFill>
              </a:rPr>
              <a:t>	How was I actively engaged?</a:t>
            </a:r>
          </a:p>
          <a:p>
            <a:pPr algn="ctr"/>
            <a:endParaRPr lang="en-US" sz="3200" b="1" i="1" dirty="0"/>
          </a:p>
          <a:p>
            <a:pPr algn="ctr"/>
            <a:r>
              <a:rPr lang="en-US" sz="2800" b="1" i="1" dirty="0" smtClean="0"/>
              <a:t>  </a:t>
            </a:r>
          </a:p>
          <a:p>
            <a:pPr algn="ctr"/>
            <a:endParaRPr lang="en-US" sz="4000" b="1" dirty="0">
              <a:solidFill>
                <a:schemeClr val="bg1"/>
              </a:solidFill>
            </a:endParaRPr>
          </a:p>
          <a:p>
            <a:pPr algn="ctr"/>
            <a:endParaRPr lang="en-US" sz="4000" b="1" dirty="0" smtClean="0">
              <a:solidFill>
                <a:schemeClr val="bg1"/>
              </a:solidFill>
            </a:endParaRPr>
          </a:p>
          <a:p>
            <a:pPr algn="ctr"/>
            <a:endParaRPr lang="en-US" sz="5400" b="1" dirty="0"/>
          </a:p>
          <a:p>
            <a:pPr algn="ctr"/>
            <a:endParaRPr lang="en-US" sz="5400" b="1" dirty="0"/>
          </a:p>
        </p:txBody>
      </p:sp>
      <p:sp>
        <p:nvSpPr>
          <p:cNvPr id="3" name="Rectangle 2"/>
          <p:cNvSpPr/>
          <p:nvPr/>
        </p:nvSpPr>
        <p:spPr>
          <a:xfrm>
            <a:off x="2066775" y="323671"/>
            <a:ext cx="47600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Reflect as a Learner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6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28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991600" cy="192405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ts val="3000"/>
              </a:lnSpc>
            </a:pPr>
            <a:r>
              <a:rPr lang="en-US" altLang="en-US" sz="48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n-US" altLang="en-US" sz="48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altLang="en-US" dirty="0" smtClean="0">
                <a:solidFill>
                  <a:schemeClr val="bg1"/>
                </a:solidFill>
              </a:rPr>
              <a:t>Discussion Starters</a:t>
            </a:r>
            <a:br>
              <a:rPr lang="en-US" altLang="en-US" dirty="0" smtClean="0">
                <a:solidFill>
                  <a:schemeClr val="bg1"/>
                </a:solidFill>
              </a:rPr>
            </a:br>
            <a:r>
              <a:rPr lang="en-US" altLang="en-US" dirty="0" smtClean="0">
                <a:solidFill>
                  <a:schemeClr val="bg1"/>
                </a:solidFill>
                <a:latin typeface="Garamond" pitchFamily="18" charset="0"/>
              </a:rPr>
              <a:t/>
            </a:r>
            <a:br>
              <a:rPr lang="en-US" altLang="en-US" dirty="0" smtClean="0">
                <a:solidFill>
                  <a:schemeClr val="bg1"/>
                </a:solidFill>
                <a:latin typeface="Garamond" pitchFamily="18" charset="0"/>
              </a:rPr>
            </a:br>
            <a:r>
              <a:rPr lang="en-US" altLang="en-US" sz="3200" dirty="0" smtClean="0">
                <a:solidFill>
                  <a:schemeClr val="bg1"/>
                </a:solidFill>
                <a:latin typeface="Calibri" pitchFamily="34" charset="0"/>
              </a:rPr>
              <a:t>Regarding what you have experienced so far,</a:t>
            </a:r>
            <a:br>
              <a:rPr lang="en-US" altLang="en-US" sz="32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altLang="en-US" sz="3200" dirty="0" smtClean="0">
                <a:solidFill>
                  <a:schemeClr val="bg1"/>
                </a:solidFill>
                <a:latin typeface="Calibri" pitchFamily="34" charset="0"/>
              </a:rPr>
              <a:t>turn to a neighbor and  . . .</a:t>
            </a:r>
            <a:br>
              <a:rPr lang="en-US" altLang="en-US" sz="3200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en-US" altLang="en-US" sz="2400" i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6019" name="Text Box 1029"/>
          <p:cNvSpPr txBox="1">
            <a:spLocks noChangeArrowheads="1"/>
          </p:cNvSpPr>
          <p:nvPr/>
        </p:nvSpPr>
        <p:spPr bwMode="auto">
          <a:xfrm>
            <a:off x="7924800" y="2286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 dirty="0">
              <a:latin typeface="Times" pitchFamily="18" charset="0"/>
            </a:endParaRPr>
          </a:p>
        </p:txBody>
      </p:sp>
      <p:sp>
        <p:nvSpPr>
          <p:cNvPr id="86020" name="Text Box 1031"/>
          <p:cNvSpPr txBox="1">
            <a:spLocks noChangeArrowheads="1"/>
          </p:cNvSpPr>
          <p:nvPr/>
        </p:nvSpPr>
        <p:spPr bwMode="auto">
          <a:xfrm>
            <a:off x="1066800" y="2000250"/>
            <a:ext cx="8001000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bg1"/>
                </a:solidFill>
                <a:latin typeface="Calibri" pitchFamily="34" charset="0"/>
              </a:rPr>
              <a:t>1. Summarize what you heard, read, or saw</a:t>
            </a:r>
          </a:p>
          <a:p>
            <a:pPr eaLnBrk="1" hangingPunct="1"/>
            <a:r>
              <a:rPr lang="en-US" altLang="en-US" i="1" dirty="0">
                <a:solidFill>
                  <a:schemeClr val="bg1"/>
                </a:solidFill>
                <a:latin typeface="Calibri" pitchFamily="34" charset="0"/>
              </a:rPr>
              <a:t>		 I learned that...</a:t>
            </a:r>
          </a:p>
          <a:p>
            <a:pPr eaLnBrk="1" hangingPunct="1"/>
            <a:r>
              <a:rPr lang="en-US" altLang="en-US" sz="2800" dirty="0">
                <a:solidFill>
                  <a:schemeClr val="bg1"/>
                </a:solidFill>
                <a:latin typeface="Calibri" pitchFamily="34" charset="0"/>
              </a:rPr>
              <a:t>2. Ask a question about the material	</a:t>
            </a:r>
            <a:r>
              <a:rPr lang="en-US" altLang="en-US" dirty="0">
                <a:solidFill>
                  <a:schemeClr val="bg1"/>
                </a:solidFill>
                <a:latin typeface="Calibri" pitchFamily="34" charset="0"/>
              </a:rPr>
              <a:t>	</a:t>
            </a: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Calibri" pitchFamily="34" charset="0"/>
              </a:rPr>
              <a:t>       	</a:t>
            </a:r>
            <a:r>
              <a:rPr lang="en-US" altLang="en-US" i="1" dirty="0">
                <a:solidFill>
                  <a:schemeClr val="bg1"/>
                </a:solidFill>
                <a:latin typeface="Calibri" pitchFamily="34" charset="0"/>
              </a:rPr>
              <a:t>I wonder...			</a:t>
            </a:r>
          </a:p>
          <a:p>
            <a:pPr eaLnBrk="1" hangingPunct="1"/>
            <a:r>
              <a:rPr lang="en-US" altLang="en-US" i="1" dirty="0">
                <a:solidFill>
                  <a:schemeClr val="bg1"/>
                </a:solidFill>
                <a:latin typeface="Calibri" pitchFamily="34" charset="0"/>
              </a:rPr>
              <a:t>		Why or why not...</a:t>
            </a:r>
          </a:p>
          <a:p>
            <a:pPr eaLnBrk="1" hangingPunct="1"/>
            <a:r>
              <a:rPr lang="en-US" altLang="en-US" sz="2800" dirty="0">
                <a:solidFill>
                  <a:schemeClr val="bg1"/>
                </a:solidFill>
                <a:latin typeface="Calibri" pitchFamily="34" charset="0"/>
              </a:rPr>
              <a:t>3. Tell something you found interesting or surprising</a:t>
            </a: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Calibri" pitchFamily="34" charset="0"/>
              </a:rPr>
              <a:t>		</a:t>
            </a:r>
            <a:r>
              <a:rPr lang="en-US" altLang="en-US" i="1" dirty="0">
                <a:solidFill>
                  <a:schemeClr val="bg1"/>
                </a:solidFill>
                <a:latin typeface="Calibri" pitchFamily="34" charset="0"/>
              </a:rPr>
              <a:t>I was surprised that...</a:t>
            </a:r>
          </a:p>
          <a:p>
            <a:pPr eaLnBrk="1" hangingPunct="1"/>
            <a:r>
              <a:rPr lang="en-US" altLang="en-US" i="1" dirty="0">
                <a:solidFill>
                  <a:schemeClr val="bg1"/>
                </a:solidFill>
                <a:latin typeface="Calibri" pitchFamily="34" charset="0"/>
              </a:rPr>
              <a:t>		It is interesting that...</a:t>
            </a:r>
          </a:p>
          <a:p>
            <a:pPr eaLnBrk="1" hangingPunct="1"/>
            <a:r>
              <a:rPr lang="en-US" altLang="en-US" sz="2800" dirty="0">
                <a:solidFill>
                  <a:schemeClr val="bg1"/>
                </a:solidFill>
                <a:latin typeface="Calibri" pitchFamily="34" charset="0"/>
              </a:rPr>
              <a:t>4. Other: anything else related to the topic</a:t>
            </a: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Calibri" pitchFamily="34" charset="0"/>
              </a:rPr>
              <a:t>		</a:t>
            </a:r>
            <a:r>
              <a:rPr lang="en-US" altLang="en-US" i="1" dirty="0">
                <a:solidFill>
                  <a:schemeClr val="bg1"/>
                </a:solidFill>
                <a:latin typeface="Calibri" pitchFamily="34" charset="0"/>
              </a:rPr>
              <a:t>This reminds me of…</a:t>
            </a:r>
            <a:endParaRPr lang="en-US" altLang="en-US" i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76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1828800"/>
          </a:xfrm>
        </p:spPr>
        <p:txBody>
          <a:bodyPr/>
          <a:lstStyle/>
          <a:p>
            <a:pPr eaLnBrk="1" hangingPunct="1">
              <a:lnSpc>
                <a:spcPts val="2400"/>
              </a:lnSpc>
            </a:pPr>
            <a:r>
              <a:rPr lang="en-US" altLang="en-US" dirty="0" smtClean="0">
                <a:solidFill>
                  <a:schemeClr val="bg1"/>
                </a:solidFill>
              </a:rPr>
              <a:t>Discussion</a:t>
            </a:r>
            <a:br>
              <a:rPr lang="en-US" altLang="en-US" dirty="0" smtClean="0">
                <a:solidFill>
                  <a:schemeClr val="bg1"/>
                </a:solidFill>
              </a:rPr>
            </a:br>
            <a:r>
              <a:rPr lang="en-US" altLang="en-US" sz="2400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An active, constructive, and </a:t>
            </a:r>
            <a:br>
              <a:rPr lang="en-US" altLang="en-US" sz="2400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</a:br>
            <a:r>
              <a:rPr lang="en-US" altLang="en-US" sz="2400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social process for learning</a:t>
            </a:r>
          </a:p>
        </p:txBody>
      </p:sp>
      <p:sp>
        <p:nvSpPr>
          <p:cNvPr id="98308" name="Text Box 5"/>
          <p:cNvSpPr txBox="1">
            <a:spLocks noChangeArrowheads="1"/>
          </p:cNvSpPr>
          <p:nvPr/>
        </p:nvSpPr>
        <p:spPr bwMode="auto">
          <a:xfrm>
            <a:off x="990600" y="2133600"/>
            <a:ext cx="7086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chemeClr val="bg1"/>
                </a:solidFill>
                <a:latin typeface="Calibri" pitchFamily="34" charset="0"/>
              </a:rPr>
              <a:t>Discretionary Discussion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Teacher +1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Minimal participation for majority</a:t>
            </a:r>
          </a:p>
        </p:txBody>
      </p:sp>
      <p:sp>
        <p:nvSpPr>
          <p:cNvPr id="53253" name="Text Box 7"/>
          <p:cNvSpPr txBox="1">
            <a:spLocks noChangeArrowheads="1"/>
          </p:cNvSpPr>
          <p:nvPr/>
        </p:nvSpPr>
        <p:spPr bwMode="auto">
          <a:xfrm>
            <a:off x="1295400" y="4343400"/>
            <a:ext cx="6492875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Instructional Conversations</a:t>
            </a:r>
          </a:p>
          <a:p>
            <a:pPr algn="ctr" eaLnBrk="0" hangingPunct="0"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Students initiate own inquiries and</a:t>
            </a:r>
          </a:p>
          <a:p>
            <a:pPr algn="ctr" eaLnBrk="0" hangingPunct="0"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respond to one another, and/or</a:t>
            </a:r>
          </a:p>
          <a:p>
            <a:pPr marL="171450" indent="-171450" algn="ctr" eaLnBrk="0" hangingPunct="0">
              <a:buFont typeface="Arial" pitchFamily="34" charset="0"/>
              <a:buChar char="•"/>
              <a:defRPr/>
            </a:pPr>
            <a:endParaRPr lang="en-US" sz="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mandated participation.</a:t>
            </a:r>
          </a:p>
        </p:txBody>
      </p:sp>
      <p:sp>
        <p:nvSpPr>
          <p:cNvPr id="98310" name="Text Box 8"/>
          <p:cNvSpPr txBox="1">
            <a:spLocks noChangeArrowheads="1"/>
          </p:cNvSpPr>
          <p:nvPr/>
        </p:nvSpPr>
        <p:spPr bwMode="auto">
          <a:xfrm>
            <a:off x="3886200" y="3505200"/>
            <a:ext cx="1219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Calibri" pitchFamily="34" charset="0"/>
              </a:rPr>
              <a:t>VS</a:t>
            </a:r>
            <a:r>
              <a:rPr lang="en-US" altLang="en-US" sz="4000" b="1" dirty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en-US" alt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7771" y="6335486"/>
            <a:ext cx="235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Project CRISS, 2012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44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8008" y="460822"/>
            <a:ext cx="8294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Questioning to </a:t>
            </a:r>
            <a:r>
              <a:rPr lang="en-US" sz="4400" b="1" dirty="0">
                <a:solidFill>
                  <a:schemeClr val="bg1"/>
                </a:solidFill>
              </a:rPr>
              <a:t>P</a:t>
            </a:r>
            <a:r>
              <a:rPr lang="en-US" sz="4400" b="1" dirty="0" smtClean="0">
                <a:solidFill>
                  <a:schemeClr val="bg1"/>
                </a:solidFill>
              </a:rPr>
              <a:t>rompt </a:t>
            </a:r>
            <a:r>
              <a:rPr lang="en-US" sz="4400" b="1" dirty="0">
                <a:solidFill>
                  <a:schemeClr val="bg1"/>
                </a:solidFill>
              </a:rPr>
              <a:t>D</a:t>
            </a:r>
            <a:r>
              <a:rPr lang="en-US" sz="4400" b="1" dirty="0" smtClean="0">
                <a:solidFill>
                  <a:schemeClr val="bg1"/>
                </a:solidFill>
              </a:rPr>
              <a:t>iscussion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833" y="1447800"/>
            <a:ext cx="81425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Quality of questions/prompts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Invite a response; promote thinking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Enable student reflection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Allow for clarification and elaboration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Student responses are valued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1562" y="6516201"/>
            <a:ext cx="75111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Adapted from C</a:t>
            </a:r>
            <a:r>
              <a:rPr lang="en-US" sz="1600" dirty="0">
                <a:solidFill>
                  <a:schemeClr val="bg1"/>
                </a:solidFill>
              </a:rPr>
              <a:t>. Danielson, </a:t>
            </a:r>
            <a:r>
              <a:rPr lang="en-US" sz="1600" dirty="0" smtClean="0">
                <a:solidFill>
                  <a:schemeClr val="bg1"/>
                </a:solidFill>
              </a:rPr>
              <a:t>2007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67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9829" y="22860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Open-Ended Questions…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535668"/>
            <a:ext cx="853439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are those that have </a:t>
            </a:r>
            <a:r>
              <a:rPr lang="en-US" sz="2800" b="1" dirty="0" smtClean="0">
                <a:solidFill>
                  <a:schemeClr val="bg1"/>
                </a:solidFill>
              </a:rPr>
              <a:t>no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right or wrong answer.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promote</a:t>
            </a:r>
            <a:r>
              <a:rPr lang="en-US" sz="2800" dirty="0" smtClean="0">
                <a:solidFill>
                  <a:schemeClr val="bg1"/>
                </a:solidFill>
              </a:rPr>
              <a:t> student </a:t>
            </a:r>
            <a:r>
              <a:rPr lang="en-US" sz="2800" b="1" dirty="0" smtClean="0">
                <a:solidFill>
                  <a:schemeClr val="bg1"/>
                </a:solidFill>
              </a:rPr>
              <a:t>engagement.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</a:t>
            </a:r>
            <a:r>
              <a:rPr lang="en-US" sz="2800" dirty="0" smtClean="0">
                <a:solidFill>
                  <a:schemeClr val="bg1"/>
                </a:solidFill>
              </a:rPr>
              <a:t>raw on </a:t>
            </a:r>
            <a:r>
              <a:rPr lang="en-US" sz="2800" b="1" dirty="0" smtClean="0">
                <a:solidFill>
                  <a:schemeClr val="bg1"/>
                </a:solidFill>
              </a:rPr>
              <a:t>students own thoughts</a:t>
            </a:r>
            <a:r>
              <a:rPr lang="en-US" sz="2800" dirty="0" smtClean="0">
                <a:solidFill>
                  <a:schemeClr val="bg1"/>
                </a:solidFill>
              </a:rPr>
              <a:t>, knowledge, skills, experiences, and feelings.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“</a:t>
            </a:r>
            <a:r>
              <a:rPr lang="en-US" sz="3200" i="1" dirty="0" smtClean="0">
                <a:solidFill>
                  <a:schemeClr val="bg1"/>
                </a:solidFill>
              </a:rPr>
              <a:t>In a classroom rich with open-ended questioning, children talk more than the teacher.  This is true active learning</a:t>
            </a:r>
            <a:r>
              <a:rPr lang="en-US" sz="3200" dirty="0" smtClean="0">
                <a:solidFill>
                  <a:schemeClr val="bg1"/>
                </a:solidFill>
              </a:rPr>
              <a:t>. “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8998" y="6019800"/>
            <a:ext cx="541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“</a:t>
            </a:r>
            <a:r>
              <a:rPr lang="en-US" sz="1200" dirty="0" smtClean="0">
                <a:solidFill>
                  <a:schemeClr val="bg1"/>
                </a:solidFill>
              </a:rPr>
              <a:t>Open-Ended Questions: Stretching Children’s Academic and Social Learning” from The Power of Our Words by Paula Denton, EdD (Northeast Foundation for Children, 2007)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00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05158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Ten open-ended questions that </a:t>
            </a:r>
            <a:r>
              <a:rPr lang="en-US" sz="2800" b="1" dirty="0" smtClean="0">
                <a:solidFill>
                  <a:schemeClr val="bg1"/>
                </a:solidFill>
              </a:rPr>
              <a:t>facilitate good </a:t>
            </a:r>
            <a:r>
              <a:rPr lang="en-US" sz="2800" b="1" dirty="0">
                <a:solidFill>
                  <a:schemeClr val="bg1"/>
                </a:solidFill>
              </a:rPr>
              <a:t>discussions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sz="2000" dirty="0">
                <a:solidFill>
                  <a:schemeClr val="bg1"/>
                </a:solidFill>
              </a:rPr>
              <a:t>"Which of the five points we just discussed most applies to you? Why?"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2. "What do you think about that?"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3. "How does this section affect you?"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4. "What did you learn from this study?"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5. "What is one box you checked? Why?"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6. "Which of these points do you need to work on?"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7. "How does the memory verse relate to the chapter and to your life?"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8. "Which point in this chapter spoke to you the most?"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9. "Does anyone disagree with a point in this chapter? If so, why?"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10. "What was your favorite part about this lesson? Why?"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6324600"/>
            <a:ext cx="548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https://www.dougbrittonbooks.com</a:t>
            </a:r>
          </a:p>
        </p:txBody>
      </p:sp>
    </p:spTree>
    <p:extLst>
      <p:ext uri="{BB962C8B-B14F-4D97-AF65-F5344CB8AC3E}">
        <p14:creationId xmlns:p14="http://schemas.microsoft.com/office/powerpoint/2010/main" val="19489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title"/>
          </p:nvPr>
        </p:nvSpPr>
        <p:spPr>
          <a:xfrm>
            <a:off x="-304800" y="762000"/>
            <a:ext cx="9144000" cy="838200"/>
          </a:xfrm>
        </p:spPr>
        <p:txBody>
          <a:bodyPr>
            <a:normAutofit fontScale="90000"/>
          </a:bodyPr>
          <a:lstStyle/>
          <a:p>
            <a:pPr marL="484188" eaLnBrk="1" hangingPunct="1">
              <a:lnSpc>
                <a:spcPts val="3800"/>
              </a:lnSpc>
            </a:pP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Think-Write-Pair-Share</a:t>
            </a:r>
            <a:b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dirty="0" smtClean="0">
                <a:solidFill>
                  <a:schemeClr val="bg1"/>
                </a:solidFill>
                <a:latin typeface="Calibri" pitchFamily="34" charset="0"/>
              </a:rPr>
              <a:t>A brainstorming strategy that provides “think time”</a:t>
            </a:r>
            <a:endParaRPr lang="en-US" altLang="en-US" sz="2800" dirty="0" smtClean="0">
              <a:solidFill>
                <a:schemeClr val="bg1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2286000"/>
            <a:ext cx="7696200" cy="3581400"/>
          </a:xfrm>
        </p:spPr>
        <p:txBody>
          <a:bodyPr>
            <a:normAutofit fontScale="85000" lnSpcReduction="20000"/>
          </a:bodyPr>
          <a:lstStyle/>
          <a:p>
            <a:pPr marL="393700" indent="-393700" eaLnBrk="1" hangingPunct="1">
              <a:buSzPct val="110000"/>
              <a:buFont typeface="Times" pitchFamily="18" charset="0"/>
              <a:buAutoNum type="arabicPeriod"/>
            </a:pPr>
            <a:r>
              <a:rPr lang="en-US" altLang="en-US" sz="30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Pose a question or pick a topic.</a:t>
            </a:r>
          </a:p>
          <a:p>
            <a:pPr marL="393700" indent="-393700" eaLnBrk="1" hangingPunct="1">
              <a:buSzPct val="110000"/>
              <a:buFont typeface="Times" pitchFamily="18" charset="0"/>
              <a:buAutoNum type="arabicPeriod"/>
            </a:pPr>
            <a:r>
              <a:rPr lang="en-US" altLang="en-US" sz="3000" u="sng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Think</a:t>
            </a:r>
            <a:r>
              <a:rPr lang="en-US" altLang="en-US" sz="30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about what you know and </a:t>
            </a:r>
            <a:r>
              <a:rPr lang="en-US" altLang="en-US" sz="3000" u="sng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record</a:t>
            </a:r>
            <a:r>
              <a:rPr lang="en-US" altLang="en-US" sz="30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it.</a:t>
            </a:r>
          </a:p>
          <a:p>
            <a:pPr marL="393700" indent="-393700" eaLnBrk="1" hangingPunct="1">
              <a:buSzPct val="110000"/>
              <a:buFont typeface="Times" pitchFamily="18" charset="0"/>
              <a:buAutoNum type="arabicPeriod"/>
            </a:pPr>
            <a:r>
              <a:rPr lang="en-US" altLang="en-US" sz="3000" u="sng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Pair</a:t>
            </a:r>
            <a:r>
              <a:rPr lang="en-US" altLang="en-US" sz="30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with a partner to gain more information.</a:t>
            </a:r>
          </a:p>
          <a:p>
            <a:pPr marL="393700" indent="-393700" eaLnBrk="1" hangingPunct="1">
              <a:buSzPct val="110000"/>
              <a:buFont typeface="Times" pitchFamily="18" charset="0"/>
              <a:buAutoNum type="arabicPeriod"/>
            </a:pPr>
            <a:r>
              <a:rPr lang="en-US" altLang="en-US" sz="3000" u="sng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Share</a:t>
            </a:r>
            <a:r>
              <a:rPr lang="en-US" altLang="en-US" sz="30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with the whole group.</a:t>
            </a:r>
          </a:p>
          <a:p>
            <a:pPr marL="393700" indent="-393700" eaLnBrk="1" hangingPunct="1">
              <a:buSzPct val="110000"/>
              <a:buFont typeface="Times" pitchFamily="18" charset="0"/>
              <a:buAutoNum type="arabicPeriod"/>
            </a:pPr>
            <a:endParaRPr lang="en-US" altLang="en-US" sz="2400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93700" indent="-393700" eaLnBrk="1" hangingPunct="1">
              <a:buClr>
                <a:schemeClr val="tx1"/>
              </a:buClr>
              <a:buSzPct val="95000"/>
              <a:buFontTx/>
              <a:buNone/>
            </a:pPr>
            <a:endParaRPr lang="en-US" altLang="en-US" sz="2100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793750" lvl="1" indent="-393700">
              <a:lnSpc>
                <a:spcPct val="80000"/>
              </a:lnSpc>
              <a:buSzPct val="95000"/>
            </a:pPr>
            <a:r>
              <a:rPr lang="en-US" altLang="en-US" sz="2100" i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Allows students time to verify and add to first thoughts.</a:t>
            </a:r>
          </a:p>
          <a:p>
            <a:pPr marL="793750" lvl="1" indent="-393700">
              <a:buSzPct val="95000"/>
            </a:pPr>
            <a:r>
              <a:rPr lang="en-US" altLang="en-US" sz="2100" i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Works well with brainstorming.</a:t>
            </a:r>
          </a:p>
          <a:p>
            <a:pPr marL="793750" lvl="1" indent="-393700">
              <a:buSzPct val="95000"/>
            </a:pPr>
            <a:r>
              <a:rPr lang="en-US" altLang="en-US" sz="2100" i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Students can ask the initial question.</a:t>
            </a:r>
          </a:p>
          <a:p>
            <a:pPr marL="793750" lvl="1" indent="-393700">
              <a:buSzPct val="95000"/>
            </a:pPr>
            <a:r>
              <a:rPr lang="en-US" altLang="en-US" sz="2100" i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Allows students to jot down their thoughts and increases participation in discussion</a:t>
            </a:r>
          </a:p>
        </p:txBody>
      </p:sp>
    </p:spTree>
    <p:extLst>
      <p:ext uri="{BB962C8B-B14F-4D97-AF65-F5344CB8AC3E}">
        <p14:creationId xmlns:p14="http://schemas.microsoft.com/office/powerpoint/2010/main" val="16156007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9"/>
            <a:ext cx="5398911" cy="7695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bg1"/>
                </a:solidFill>
              </a:rPr>
              <a:t>cognitive growth…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990600" y="1847068"/>
            <a:ext cx="7620000" cy="3443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i="1" dirty="0" smtClean="0">
                <a:solidFill>
                  <a:schemeClr val="bg1"/>
                </a:solidFill>
              </a:rPr>
              <a:t>…occurs more likely when one is </a:t>
            </a:r>
            <a:r>
              <a:rPr lang="en-US" sz="4000" b="1" i="1" dirty="0" smtClean="0">
                <a:solidFill>
                  <a:schemeClr val="bg1"/>
                </a:solidFill>
              </a:rPr>
              <a:t>required to explain</a:t>
            </a:r>
            <a:r>
              <a:rPr lang="en-US" sz="4000" i="1" dirty="0" smtClean="0">
                <a:solidFill>
                  <a:schemeClr val="bg1"/>
                </a:solidFill>
              </a:rPr>
              <a:t>, </a:t>
            </a:r>
            <a:r>
              <a:rPr lang="en-US" sz="4000" b="1" i="1" dirty="0" smtClean="0">
                <a:solidFill>
                  <a:schemeClr val="bg1"/>
                </a:solidFill>
              </a:rPr>
              <a:t>elaborate</a:t>
            </a:r>
            <a:r>
              <a:rPr lang="en-US" sz="3200" i="1" dirty="0" smtClean="0">
                <a:solidFill>
                  <a:schemeClr val="bg1"/>
                </a:solidFill>
              </a:rPr>
              <a:t>, or </a:t>
            </a:r>
            <a:r>
              <a:rPr lang="en-US" sz="4000" b="1" i="1" dirty="0" smtClean="0">
                <a:solidFill>
                  <a:schemeClr val="bg1"/>
                </a:solidFill>
              </a:rPr>
              <a:t>defend one’s position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to others as well as to oneself; striving for an explanation often makes a learner </a:t>
            </a:r>
            <a:r>
              <a:rPr lang="en-US" sz="4000" b="1" i="1" dirty="0" smtClean="0">
                <a:solidFill>
                  <a:schemeClr val="bg1"/>
                </a:solidFill>
              </a:rPr>
              <a:t>integrate and elaborate </a:t>
            </a:r>
            <a:r>
              <a:rPr lang="en-US" sz="3200" i="1" dirty="0" smtClean="0">
                <a:solidFill>
                  <a:schemeClr val="bg1"/>
                </a:solidFill>
              </a:rPr>
              <a:t>knowledge in new ways.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6019800" y="6172200"/>
            <a:ext cx="2435576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i="1" smtClean="0">
                <a:solidFill>
                  <a:schemeClr val="bg1"/>
                </a:solidFill>
              </a:rPr>
              <a:t>L. Vygotsky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7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50971" y="1912353"/>
            <a:ext cx="4371975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US" sz="5400" b="1" dirty="0" smtClean="0">
                <a:solidFill>
                  <a:schemeClr val="bg1"/>
                </a:solidFill>
              </a:rPr>
              <a:t>Question </a:t>
            </a:r>
            <a:r>
              <a:rPr lang="en-US" sz="5400" b="1" dirty="0">
                <a:solidFill>
                  <a:schemeClr val="bg1"/>
                </a:solidFill>
              </a:rPr>
              <a:t>Frames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107842"/>
            <a:ext cx="4419599" cy="507375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9822" y="5300990"/>
            <a:ext cx="3737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        </a:t>
            </a:r>
            <a:r>
              <a:rPr lang="en-US" sz="1600" dirty="0" smtClean="0">
                <a:solidFill>
                  <a:schemeClr val="bg1"/>
                </a:solidFill>
              </a:rPr>
              <a:t>Project CRISS</a:t>
            </a:r>
            <a:r>
              <a:rPr lang="en-US" sz="1600" baseline="30000" dirty="0" smtClean="0">
                <a:solidFill>
                  <a:schemeClr val="bg1"/>
                </a:solidFill>
              </a:rPr>
              <a:t>©</a:t>
            </a:r>
            <a:r>
              <a:rPr lang="en-US" sz="1600" dirty="0" smtClean="0">
                <a:solidFill>
                  <a:schemeClr val="bg1"/>
                </a:solidFill>
              </a:rPr>
              <a:t>, 2012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772025" y="905263"/>
            <a:ext cx="1066800" cy="427633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00611" y="382042"/>
            <a:ext cx="231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convergent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2025" y="5208657"/>
            <a:ext cx="231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divergent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99" y="5780782"/>
            <a:ext cx="8839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https://education.illinoisstate.edu/downloads</a:t>
            </a:r>
            <a:r>
              <a:rPr lang="en-US" sz="3200" b="1" dirty="0" smtClean="0">
                <a:solidFill>
                  <a:schemeClr val="bg1"/>
                </a:solidFill>
              </a:rPr>
              <a:t>/</a:t>
            </a:r>
          </a:p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casei</a:t>
            </a:r>
            <a:r>
              <a:rPr lang="en-US" sz="3200" b="1" dirty="0" smtClean="0">
                <a:solidFill>
                  <a:schemeClr val="bg1"/>
                </a:solidFill>
              </a:rPr>
              <a:t>/5-02-Revised%20Blooms.pdf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56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8" y="1066800"/>
            <a:ext cx="4158344" cy="391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fontAlgn="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Book Clubs</a:t>
            </a:r>
          </a:p>
          <a:p>
            <a:pPr marL="571500" indent="-571500" fontAlgn="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Collaborative Reasoning</a:t>
            </a:r>
          </a:p>
          <a:p>
            <a:pPr marL="571500" indent="-571500" fontAlgn="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Instructional Conversations</a:t>
            </a:r>
          </a:p>
          <a:p>
            <a:pPr marL="571500" indent="-571500" fontAlgn="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Literature Circles</a:t>
            </a:r>
          </a:p>
          <a:p>
            <a:pPr marL="571500" indent="-571500" fontAlgn="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Inquiry Circles</a:t>
            </a:r>
          </a:p>
          <a:p>
            <a:pPr marL="571500" indent="-571500" fontAlgn="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Socratic Seminars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                   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27803"/>
            <a:ext cx="726031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t"/>
            <a:r>
              <a:rPr lang="en-US" sz="2000" b="1" dirty="0">
                <a:solidFill>
                  <a:schemeClr val="bg1"/>
                </a:solidFill>
              </a:rPr>
              <a:t>Small-Group </a:t>
            </a:r>
            <a:r>
              <a:rPr lang="en-US" sz="2000" b="1" dirty="0" smtClean="0">
                <a:solidFill>
                  <a:schemeClr val="bg1"/>
                </a:solidFill>
              </a:rPr>
              <a:t>Discussion Structures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8455" y="6026956"/>
            <a:ext cx="31471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Adapted </a:t>
            </a:r>
            <a:r>
              <a:rPr lang="en-US" sz="1400" dirty="0" err="1">
                <a:solidFill>
                  <a:schemeClr val="bg1"/>
                </a:solidFill>
              </a:rPr>
              <a:t>McElhone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smtClean="0">
                <a:solidFill>
                  <a:schemeClr val="bg1"/>
                </a:solidFill>
              </a:rPr>
              <a:t>2014   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Retrieved </a:t>
            </a:r>
            <a:r>
              <a:rPr lang="en-US" sz="1400" dirty="0">
                <a:solidFill>
                  <a:schemeClr val="bg1"/>
                </a:solidFill>
              </a:rPr>
              <a:t>from reading.org</a:t>
            </a:r>
          </a:p>
          <a:p>
            <a:pPr algn="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96957" y="1056364"/>
            <a:ext cx="3630156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Think-Write-Pair Share 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Text Annotation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Turn-To-Your-Partner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Journaling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Sticky Notes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React-To-The-Fact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Three-Minute Pause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Discussion Web</a:t>
            </a:r>
          </a:p>
          <a:p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327804"/>
            <a:ext cx="544523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t"/>
            <a:r>
              <a:rPr lang="en-US" sz="2000" b="1" dirty="0" smtClean="0">
                <a:solidFill>
                  <a:schemeClr val="bg1"/>
                </a:solidFill>
              </a:rPr>
              <a:t>Small-Group Discussion Activities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02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Three-Minute Pause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400" b="1" i="1" dirty="0" smtClean="0">
              <a:solidFill>
                <a:schemeClr val="bg1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95236" name="Text Box 5"/>
          <p:cNvSpPr txBox="1">
            <a:spLocks noChangeArrowheads="1"/>
          </p:cNvSpPr>
          <p:nvPr/>
        </p:nvSpPr>
        <p:spPr bwMode="auto">
          <a:xfrm>
            <a:off x="533400" y="2024743"/>
            <a:ext cx="64008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 typeface="Times" pitchFamily="18" charset="0"/>
              <a:buChar char="•"/>
            </a:pPr>
            <a:r>
              <a:rPr lang="en-US" altLang="en-US" sz="3600" dirty="0">
                <a:solidFill>
                  <a:schemeClr val="bg1"/>
                </a:solidFill>
                <a:latin typeface="Calibri" pitchFamily="34" charset="0"/>
              </a:rPr>
              <a:t>Meet in groups of 3-5.</a:t>
            </a:r>
          </a:p>
          <a:p>
            <a:pPr>
              <a:spcBef>
                <a:spcPct val="50000"/>
              </a:spcBef>
              <a:buFont typeface="Times" pitchFamily="18" charset="0"/>
              <a:buChar char="•"/>
            </a:pPr>
            <a:r>
              <a:rPr lang="en-US" altLang="en-US" sz="3600" dirty="0">
                <a:solidFill>
                  <a:schemeClr val="bg1"/>
                </a:solidFill>
                <a:latin typeface="Calibri" pitchFamily="34" charset="0"/>
              </a:rPr>
              <a:t>Define or summarize key points.</a:t>
            </a:r>
          </a:p>
          <a:p>
            <a:pPr>
              <a:spcBef>
                <a:spcPct val="50000"/>
              </a:spcBef>
              <a:buFont typeface="Times" pitchFamily="18" charset="0"/>
              <a:buChar char="•"/>
            </a:pPr>
            <a:r>
              <a:rPr lang="en-US" altLang="en-US" sz="3600" dirty="0">
                <a:solidFill>
                  <a:schemeClr val="bg1"/>
                </a:solidFill>
                <a:latin typeface="Calibri" pitchFamily="34" charset="0"/>
              </a:rPr>
              <a:t>Add own thoughts</a:t>
            </a:r>
          </a:p>
          <a:p>
            <a:pPr>
              <a:spcBef>
                <a:spcPct val="50000"/>
              </a:spcBef>
              <a:buFont typeface="Times" pitchFamily="18" charset="0"/>
              <a:buChar char="•"/>
            </a:pPr>
            <a:r>
              <a:rPr lang="en-US" altLang="en-US" sz="3600" dirty="0">
                <a:solidFill>
                  <a:schemeClr val="bg1"/>
                </a:solidFill>
                <a:latin typeface="Calibri" pitchFamily="34" charset="0"/>
              </a:rPr>
              <a:t>Ask clarifying questions</a:t>
            </a:r>
            <a:r>
              <a:rPr lang="en-US" altLang="en-US" sz="3200" dirty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en-US" alt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304800" y="6303923"/>
            <a:ext cx="228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1000" dirty="0">
                <a:solidFill>
                  <a:schemeClr val="bg2">
                    <a:lumMod val="75000"/>
                  </a:schemeClr>
                </a:solidFill>
                <a:latin typeface="Times" pitchFamily="18" charset="0"/>
                <a:sym typeface="Symbol" pitchFamily="18" charset="2"/>
              </a:rPr>
              <a:t></a:t>
            </a:r>
            <a:r>
              <a:rPr lang="en-US" altLang="en-US" sz="1200" dirty="0">
                <a:solidFill>
                  <a:schemeClr val="bg2">
                    <a:lumMod val="75000"/>
                  </a:schemeClr>
                </a:solidFill>
                <a:latin typeface="Times" pitchFamily="18" charset="0"/>
              </a:rPr>
              <a:t>Project CRISS</a:t>
            </a:r>
            <a:r>
              <a:rPr lang="en-US" altLang="en-US" sz="1200" baseline="30000" dirty="0">
                <a:solidFill>
                  <a:schemeClr val="bg2">
                    <a:lumMod val="75000"/>
                  </a:schemeClr>
                </a:solidFill>
                <a:latin typeface="Helvetica" pitchFamily="34" charset="0"/>
              </a:rPr>
              <a:t>®</a:t>
            </a:r>
            <a:r>
              <a:rPr lang="en-US" altLang="en-US" sz="1200" dirty="0">
                <a:solidFill>
                  <a:schemeClr val="bg2">
                    <a:lumMod val="75000"/>
                  </a:schemeClr>
                </a:solidFill>
                <a:latin typeface="Times" pitchFamily="18" charset="0"/>
              </a:rPr>
              <a:t> 2006</a:t>
            </a:r>
          </a:p>
        </p:txBody>
      </p:sp>
    </p:spTree>
    <p:extLst>
      <p:ext uri="{BB962C8B-B14F-4D97-AF65-F5344CB8AC3E}">
        <p14:creationId xmlns:p14="http://schemas.microsoft.com/office/powerpoint/2010/main" val="303997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0229" y="3810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Discussion Web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0" y="6400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chemeClr val="bg1"/>
                </a:solidFill>
              </a:rPr>
              <a:t>Alvermann</a:t>
            </a:r>
            <a:r>
              <a:rPr lang="en-US" dirty="0" smtClean="0">
                <a:solidFill>
                  <a:schemeClr val="bg1"/>
                </a:solidFill>
              </a:rPr>
              <a:t>, 1991; </a:t>
            </a:r>
            <a:r>
              <a:rPr lang="en-US" dirty="0" err="1" smtClean="0">
                <a:solidFill>
                  <a:schemeClr val="bg1"/>
                </a:solidFill>
              </a:rPr>
              <a:t>Buehl</a:t>
            </a:r>
            <a:r>
              <a:rPr lang="en-US" dirty="0" smtClean="0">
                <a:solidFill>
                  <a:schemeClr val="bg1"/>
                </a:solidFill>
              </a:rPr>
              <a:t>, 2009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295400"/>
            <a:ext cx="89154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Promotes understanding of different points of 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Actively involves all students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Can extend into opinion/argumentative writing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054" y="3878191"/>
            <a:ext cx="3344745" cy="253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0229" y="3810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Discussion Web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0" y="6400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chemeClr val="bg1"/>
                </a:solidFill>
              </a:rPr>
              <a:t>Alvermann</a:t>
            </a:r>
            <a:r>
              <a:rPr lang="en-US" dirty="0" smtClean="0">
                <a:solidFill>
                  <a:schemeClr val="bg1"/>
                </a:solidFill>
              </a:rPr>
              <a:t>, 1991; </a:t>
            </a:r>
            <a:r>
              <a:rPr lang="en-US" dirty="0" err="1" smtClean="0">
                <a:solidFill>
                  <a:schemeClr val="bg1"/>
                </a:solidFill>
              </a:rPr>
              <a:t>Buehl</a:t>
            </a:r>
            <a:r>
              <a:rPr lang="en-US" dirty="0" smtClean="0">
                <a:solidFill>
                  <a:schemeClr val="bg1"/>
                </a:solidFill>
              </a:rPr>
              <a:t>, 2009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7572" y="1088886"/>
            <a:ext cx="8534400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Write question in middle of grid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Discuss and record reasons for selecting the topic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Brainstorm opposing arguments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Develop conclusions on both sides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Students work in pairs and decide which conclusion seems more valid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6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20171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Pattern Puzzle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600200"/>
            <a:ext cx="7543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0700" indent="-279400">
              <a:lnSpc>
                <a:spcPct val="90000"/>
              </a:lnSpc>
              <a:tabLst>
                <a:tab pos="1143000" algn="l"/>
              </a:tabLst>
            </a:pPr>
            <a:r>
              <a:rPr lang="en-US" altLang="en-US" sz="3200" dirty="0">
                <a:solidFill>
                  <a:schemeClr val="bg1"/>
                </a:solidFill>
                <a:latin typeface="Calibri" pitchFamily="34" charset="0"/>
              </a:rPr>
              <a:t>Help students . . </a:t>
            </a:r>
            <a:r>
              <a:rPr lang="en-US" altLang="en-US" sz="32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 marL="520700" indent="-279400">
              <a:lnSpc>
                <a:spcPct val="90000"/>
              </a:lnSpc>
              <a:tabLst>
                <a:tab pos="1143000" algn="l"/>
              </a:tabLst>
            </a:pPr>
            <a:endParaRPr lang="en-US" altLang="en-US" sz="3200" dirty="0">
              <a:solidFill>
                <a:schemeClr val="bg1"/>
              </a:solidFill>
              <a:latin typeface="Calibri" pitchFamily="34" charset="0"/>
            </a:endParaRPr>
          </a:p>
          <a:p>
            <a:pPr marL="520700" indent="-279400">
              <a:lnSpc>
                <a:spcPct val="90000"/>
              </a:lnSpc>
              <a:buFontTx/>
              <a:buChar char="•"/>
              <a:tabLst>
                <a:tab pos="1143000" algn="l"/>
              </a:tabLst>
            </a:pPr>
            <a:r>
              <a:rPr lang="en-US" altLang="en-US" sz="3200" dirty="0">
                <a:solidFill>
                  <a:schemeClr val="bg1"/>
                </a:solidFill>
                <a:latin typeface="Calibri" pitchFamily="34" charset="0"/>
              </a:rPr>
              <a:t>Understand patterns and structures.</a:t>
            </a:r>
          </a:p>
          <a:p>
            <a:pPr marL="520700" indent="-279400">
              <a:lnSpc>
                <a:spcPct val="90000"/>
              </a:lnSpc>
              <a:buFontTx/>
              <a:buChar char="•"/>
              <a:tabLst>
                <a:tab pos="1143000" algn="l"/>
              </a:tabLst>
            </a:pPr>
            <a:endParaRPr lang="en-US" altLang="en-US" sz="3200" dirty="0">
              <a:solidFill>
                <a:schemeClr val="bg1"/>
              </a:solidFill>
              <a:latin typeface="Calibri" pitchFamily="34" charset="0"/>
            </a:endParaRPr>
          </a:p>
          <a:p>
            <a:pPr marL="520700" indent="-279400">
              <a:lnSpc>
                <a:spcPct val="90000"/>
              </a:lnSpc>
              <a:buFontTx/>
              <a:buChar char="•"/>
              <a:tabLst>
                <a:tab pos="1143000" algn="l"/>
              </a:tabLst>
            </a:pPr>
            <a:r>
              <a:rPr lang="en-US" altLang="en-US" sz="3200" dirty="0">
                <a:solidFill>
                  <a:schemeClr val="bg1"/>
                </a:solidFill>
                <a:latin typeface="Calibri" pitchFamily="34" charset="0"/>
              </a:rPr>
              <a:t>Sequence events or process steps.</a:t>
            </a:r>
          </a:p>
          <a:p>
            <a:pPr marL="520700" indent="-279400">
              <a:lnSpc>
                <a:spcPct val="90000"/>
              </a:lnSpc>
              <a:buFontTx/>
              <a:buChar char="•"/>
              <a:tabLst>
                <a:tab pos="1143000" algn="l"/>
              </a:tabLst>
            </a:pPr>
            <a:endParaRPr lang="en-US" altLang="en-US" sz="3200" dirty="0">
              <a:solidFill>
                <a:schemeClr val="bg1"/>
              </a:solidFill>
              <a:latin typeface="Calibri" pitchFamily="34" charset="0"/>
            </a:endParaRPr>
          </a:p>
          <a:p>
            <a:pPr marL="520700" indent="-279400">
              <a:lnSpc>
                <a:spcPct val="90000"/>
              </a:lnSpc>
              <a:buFontTx/>
              <a:buChar char="•"/>
              <a:tabLst>
                <a:tab pos="1143000" algn="l"/>
              </a:tabLst>
            </a:pPr>
            <a:r>
              <a:rPr lang="en-US" altLang="en-US" sz="3200" dirty="0">
                <a:solidFill>
                  <a:schemeClr val="bg1"/>
                </a:solidFill>
                <a:latin typeface="Calibri" pitchFamily="34" charset="0"/>
              </a:rPr>
              <a:t>Categorize or group information.</a:t>
            </a:r>
          </a:p>
          <a:p>
            <a:pPr marL="520700" indent="-279400">
              <a:lnSpc>
                <a:spcPct val="90000"/>
              </a:lnSpc>
              <a:buFontTx/>
              <a:buChar char="•"/>
              <a:tabLst>
                <a:tab pos="1143000" algn="l"/>
              </a:tabLst>
            </a:pPr>
            <a:endParaRPr lang="en-US" altLang="en-US" sz="3200" dirty="0">
              <a:solidFill>
                <a:schemeClr val="bg1"/>
              </a:solidFill>
              <a:latin typeface="Calibri" pitchFamily="34" charset="0"/>
            </a:endParaRPr>
          </a:p>
          <a:p>
            <a:pPr marL="520700" indent="-279400">
              <a:lnSpc>
                <a:spcPct val="90000"/>
              </a:lnSpc>
              <a:buFontTx/>
              <a:buChar char="•"/>
              <a:tabLst>
                <a:tab pos="1143000" algn="l"/>
              </a:tabLst>
            </a:pPr>
            <a:r>
              <a:rPr lang="en-US" altLang="en-US" sz="3200" dirty="0">
                <a:solidFill>
                  <a:schemeClr val="bg1"/>
                </a:solidFill>
                <a:latin typeface="Calibri" pitchFamily="34" charset="0"/>
              </a:rPr>
              <a:t>Recognize main ideas and details (when combined with Powers</a:t>
            </a:r>
            <a:r>
              <a:rPr lang="en-US" altLang="en-US" sz="3200" dirty="0" smtClean="0">
                <a:solidFill>
                  <a:schemeClr val="bg1"/>
                </a:solidFill>
                <a:latin typeface="Calibri" pitchFamily="34" charset="0"/>
              </a:rPr>
              <a:t>).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11" descr="MCj040409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76925" y="142875"/>
            <a:ext cx="13970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39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16002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ts val="3000"/>
              </a:lnSpc>
            </a:pPr>
            <a:r>
              <a:rPr lang="en-US" altLang="en-US" sz="48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n-US" altLang="en-US" sz="48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b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700" b="1" dirty="0" smtClean="0">
                <a:solidFill>
                  <a:schemeClr val="bg1"/>
                </a:solidFill>
                <a:latin typeface="Calibri" pitchFamily="34" charset="0"/>
              </a:rPr>
              <a:t>CCR Anchor Standards </a:t>
            </a:r>
            <a:r>
              <a:rPr lang="en-US" altLang="en-US" sz="2700" b="1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US" altLang="en-US" sz="27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altLang="en-US" sz="2700" b="1" dirty="0" smtClean="0">
                <a:solidFill>
                  <a:schemeClr val="bg1"/>
                </a:solidFill>
                <a:latin typeface="Calibri" pitchFamily="34" charset="0"/>
              </a:rPr>
              <a:t>Speaking &amp; Listening  - Comprehension &amp; Collaboration</a:t>
            </a:r>
            <a:r>
              <a:rPr lang="en-US" altLang="en-US" sz="2700" i="1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US" altLang="en-US" sz="2700" i="1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en-US" altLang="en-US" sz="2700" i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7043" name="Text Box 1029"/>
          <p:cNvSpPr txBox="1">
            <a:spLocks noChangeArrowheads="1"/>
          </p:cNvSpPr>
          <p:nvPr/>
        </p:nvSpPr>
        <p:spPr bwMode="auto">
          <a:xfrm>
            <a:off x="7924800" y="2286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 dirty="0">
              <a:latin typeface="Times" pitchFamily="18" charset="0"/>
            </a:endParaRPr>
          </a:p>
        </p:txBody>
      </p:sp>
      <p:sp>
        <p:nvSpPr>
          <p:cNvPr id="60420" name="Text Box 1031"/>
          <p:cNvSpPr txBox="1">
            <a:spLocks noChangeArrowheads="1"/>
          </p:cNvSpPr>
          <p:nvPr/>
        </p:nvSpPr>
        <p:spPr bwMode="auto">
          <a:xfrm>
            <a:off x="706438" y="2305050"/>
            <a:ext cx="80010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 sz="800" i="1" dirty="0">
              <a:solidFill>
                <a:schemeClr val="bg1"/>
              </a:solidFill>
              <a:latin typeface="Calibri" pitchFamily="34" charset="0"/>
              <a:cs typeface="+mn-cs"/>
            </a:endParaRPr>
          </a:p>
          <a:p>
            <a:pPr marL="285750" indent="-285750" eaLnBrk="0" hangingPunct="0">
              <a:buFontTx/>
              <a:buAutoNum type="arabicPeriod"/>
              <a:defRPr/>
            </a:pPr>
            <a:r>
              <a:rPr lang="en-US" sz="2800" i="1" dirty="0">
                <a:solidFill>
                  <a:schemeClr val="bg1"/>
                </a:solidFill>
                <a:latin typeface="Calibri" pitchFamily="34" charset="0"/>
                <a:cs typeface="+mn-cs"/>
              </a:rPr>
              <a:t>Prepare for and participate effectively in </a:t>
            </a:r>
            <a:r>
              <a:rPr lang="en-US" sz="2800" b="1" i="1" dirty="0">
                <a:solidFill>
                  <a:schemeClr val="bg1"/>
                </a:solidFill>
                <a:latin typeface="Calibri" pitchFamily="34" charset="0"/>
                <a:cs typeface="+mn-cs"/>
              </a:rPr>
              <a:t>a range of conversations and collaborations with diverse partners</a:t>
            </a:r>
            <a:r>
              <a:rPr lang="en-US" sz="2800" i="1" dirty="0">
                <a:solidFill>
                  <a:schemeClr val="bg1"/>
                </a:solidFill>
                <a:latin typeface="Calibri" pitchFamily="34" charset="0"/>
                <a:cs typeface="+mn-cs"/>
              </a:rPr>
              <a:t>, building on others’ ideas and expressing their own clearly and persuasively</a:t>
            </a:r>
            <a:r>
              <a:rPr lang="en-US" sz="2800" i="1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.                                        </a:t>
            </a:r>
            <a:endParaRPr lang="en-US" sz="2800" i="1" dirty="0">
              <a:solidFill>
                <a:schemeClr val="bg1"/>
              </a:solidFill>
              <a:latin typeface="Calibri" pitchFamily="34" charset="0"/>
              <a:cs typeface="+mn-cs"/>
            </a:endParaRPr>
          </a:p>
          <a:p>
            <a:pPr marL="285750" indent="-285750" eaLnBrk="0" hangingPunct="0">
              <a:buFontTx/>
              <a:buAutoNum type="arabicPeriod"/>
              <a:defRPr/>
            </a:pPr>
            <a:endParaRPr lang="en-US" sz="2800" i="1" dirty="0" smtClean="0">
              <a:solidFill>
                <a:schemeClr val="bg1"/>
              </a:solidFill>
              <a:latin typeface="Calibri" pitchFamily="34" charset="0"/>
              <a:cs typeface="+mn-cs"/>
            </a:endParaRPr>
          </a:p>
          <a:p>
            <a:pPr marL="285750" indent="-285750" eaLnBrk="0" hangingPunct="0">
              <a:buFontTx/>
              <a:buAutoNum type="arabicPeriod"/>
              <a:defRPr/>
            </a:pPr>
            <a:r>
              <a:rPr lang="en-US" sz="2800" b="1" i="1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Integrate </a:t>
            </a:r>
            <a:r>
              <a:rPr lang="en-US" sz="2800" b="1" i="1" dirty="0">
                <a:solidFill>
                  <a:schemeClr val="bg1"/>
                </a:solidFill>
                <a:latin typeface="Calibri" pitchFamily="34" charset="0"/>
                <a:cs typeface="+mn-cs"/>
              </a:rPr>
              <a:t>and evaluate information </a:t>
            </a:r>
            <a:r>
              <a:rPr lang="en-US" sz="2800" i="1" dirty="0">
                <a:solidFill>
                  <a:schemeClr val="bg1"/>
                </a:solidFill>
                <a:latin typeface="Calibri" pitchFamily="34" charset="0"/>
                <a:cs typeface="+mn-cs"/>
              </a:rPr>
              <a:t>presented in diverse media and formats, including visually, quantitatively, and orally.</a:t>
            </a:r>
          </a:p>
        </p:txBody>
      </p:sp>
      <p:sp>
        <p:nvSpPr>
          <p:cNvPr id="87045" name="Text Box 1037"/>
          <p:cNvSpPr txBox="1">
            <a:spLocks noChangeArrowheads="1"/>
          </p:cNvSpPr>
          <p:nvPr/>
        </p:nvSpPr>
        <p:spPr bwMode="auto">
          <a:xfrm>
            <a:off x="609600" y="3013075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oper Black" pitchFamily="18" charset="0"/>
                <a:cs typeface="Arial" charset="0"/>
              </a:defRPr>
            </a:lvl9pPr>
          </a:lstStyle>
          <a:p>
            <a:endParaRPr lang="en-US" altLang="en-US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89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umbs.dreamstime.com/t/girl-listening-to-music-263161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343" y="4229979"/>
            <a:ext cx="3982343" cy="262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2.bp.blogspot.com/_MeBS83wN8bE/TTRfImJEe8I/AAAAAAAAAD8/YwcnJAVCD5c/s1600/QuadraticFormu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465880"/>
            <a:ext cx="3554510" cy="139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www.windpoweringamerica.gov/images/windmaps/us_windmap_80meters_820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291">
            <a:off x="873721" y="773000"/>
            <a:ext cx="3382084" cy="244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deskarati.com/wp-content/uploads/2010/10/escher7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3754">
            <a:off x="5197087" y="2098202"/>
            <a:ext cx="3294936" cy="244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0" y="381000"/>
            <a:ext cx="4545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TEXT </a:t>
            </a: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Any Communication Involving </a:t>
            </a:r>
            <a:r>
              <a:rPr lang="en-US" sz="2400" b="1" i="1" dirty="0">
                <a:solidFill>
                  <a:schemeClr val="bg1"/>
                </a:solidFill>
              </a:rPr>
              <a:t>L</a:t>
            </a:r>
            <a:r>
              <a:rPr lang="en-US" sz="2400" b="1" i="1" dirty="0" smtClean="0">
                <a:solidFill>
                  <a:schemeClr val="bg1"/>
                </a:solidFill>
              </a:rPr>
              <a:t>anguage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9256" y="3962400"/>
            <a:ext cx="2590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Complex Text Analysis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32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187835"/>
              </p:ext>
            </p:extLst>
          </p:nvPr>
        </p:nvGraphicFramePr>
        <p:xfrm>
          <a:off x="65314" y="1"/>
          <a:ext cx="9078686" cy="675893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4574102"/>
                <a:gridCol w="4504584"/>
              </a:tblGrid>
              <a:tr h="627778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Old Paradigm</a:t>
                      </a:r>
                      <a:endParaRPr lang="en-US" sz="3200" dirty="0"/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</a:t>
                      </a:r>
                      <a:r>
                        <a:rPr lang="en-US" sz="3200" dirty="0" smtClean="0"/>
                        <a:t>New Paradigm</a:t>
                      </a:r>
                      <a:endParaRPr lang="en-US" sz="20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102427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Teacher</a:t>
                      </a:r>
                      <a:r>
                        <a:rPr lang="en-US" sz="2800" dirty="0" smtClean="0"/>
                        <a:t> centered instruction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</a:t>
                      </a:r>
                      <a:r>
                        <a:rPr lang="en-US" sz="2800" b="1" dirty="0" smtClean="0"/>
                        <a:t>Student</a:t>
                      </a:r>
                      <a:r>
                        <a:rPr lang="en-US" sz="2800" dirty="0" smtClean="0"/>
                        <a:t> centered learning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20655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Single</a:t>
                      </a:r>
                      <a:r>
                        <a:rPr lang="en-US" sz="2800" dirty="0" smtClean="0"/>
                        <a:t> media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</a:t>
                      </a:r>
                      <a:r>
                        <a:rPr lang="en-US" sz="2800" b="1" dirty="0" smtClean="0"/>
                        <a:t> Multi </a:t>
                      </a:r>
                      <a:r>
                        <a:rPr lang="en-US" sz="2800" dirty="0" smtClean="0"/>
                        <a:t>media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20655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Solitary</a:t>
                      </a:r>
                      <a:r>
                        <a:rPr lang="en-US" sz="2800" dirty="0" smtClean="0"/>
                        <a:t> work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</a:t>
                      </a:r>
                      <a:r>
                        <a:rPr lang="en-US" sz="2800" b="1" i="0" dirty="0" smtClean="0"/>
                        <a:t>Collaborative</a:t>
                      </a:r>
                      <a:r>
                        <a:rPr lang="en-US" sz="2800" dirty="0" smtClean="0"/>
                        <a:t> work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2065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Information </a:t>
                      </a:r>
                      <a:r>
                        <a:rPr lang="en-US" sz="2800" b="1" dirty="0" smtClean="0"/>
                        <a:t>delivery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Information </a:t>
                      </a:r>
                      <a:r>
                        <a:rPr lang="en-US" sz="2800" b="1" dirty="0" smtClean="0"/>
                        <a:t>exchange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2427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Passive</a:t>
                      </a:r>
                      <a:r>
                        <a:rPr lang="en-US" sz="2800" dirty="0" smtClean="0"/>
                        <a:t>,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receptive learning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</a:t>
                      </a:r>
                      <a:r>
                        <a:rPr lang="en-US" sz="2800" b="1" dirty="0" smtClean="0"/>
                        <a:t>Active, </a:t>
                      </a:r>
                      <a:r>
                        <a:rPr lang="en-US" sz="2800" baseline="0" dirty="0" smtClean="0"/>
                        <a:t>inquiry based         learning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2065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Factual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="1" baseline="0" dirty="0" smtClean="0"/>
                        <a:t>knowledge</a:t>
                      </a:r>
                      <a:r>
                        <a:rPr lang="en-US" sz="2800" baseline="0" dirty="0" smtClean="0"/>
                        <a:t> based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Critical </a:t>
                      </a:r>
                      <a:r>
                        <a:rPr lang="en-US" sz="2800" b="1" dirty="0" smtClean="0"/>
                        <a:t>thinking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triped Right Arrow 3"/>
          <p:cNvSpPr/>
          <p:nvPr/>
        </p:nvSpPr>
        <p:spPr>
          <a:xfrm>
            <a:off x="2881763" y="207570"/>
            <a:ext cx="1753846" cy="262823"/>
          </a:xfrm>
          <a:prstGeom prst="striped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1910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266" y="753209"/>
            <a:ext cx="903699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3b: Using Questioning and Discussion Techniques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207" y="1974627"/>
            <a:ext cx="814251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Quality of </a:t>
            </a:r>
            <a:r>
              <a:rPr lang="en-US" sz="4400" b="1" dirty="0" smtClean="0">
                <a:solidFill>
                  <a:schemeClr val="bg1"/>
                </a:solidFill>
              </a:rPr>
              <a:t>questions/prompts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4400" b="1" dirty="0" smtClean="0">
                <a:solidFill>
                  <a:schemeClr val="bg1"/>
                </a:solidFill>
              </a:rPr>
              <a:t>Discussion</a:t>
            </a:r>
            <a:r>
              <a:rPr lang="en-US" sz="3600" dirty="0" smtClean="0">
                <a:solidFill>
                  <a:schemeClr val="bg1"/>
                </a:solidFill>
              </a:rPr>
              <a:t> techniques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Student </a:t>
            </a:r>
            <a:r>
              <a:rPr lang="en-US" sz="4400" b="1" dirty="0" smtClean="0">
                <a:solidFill>
                  <a:schemeClr val="bg1"/>
                </a:solidFill>
              </a:rPr>
              <a:t>participation</a:t>
            </a:r>
            <a:endParaRPr lang="en-US" sz="44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1562" y="6516201"/>
            <a:ext cx="75111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Adapted from C</a:t>
            </a:r>
            <a:r>
              <a:rPr lang="en-US" sz="1600" dirty="0">
                <a:solidFill>
                  <a:schemeClr val="bg1"/>
                </a:solidFill>
              </a:rPr>
              <a:t>. Danielson, </a:t>
            </a:r>
            <a:r>
              <a:rPr lang="en-US" sz="1600" dirty="0" smtClean="0">
                <a:solidFill>
                  <a:schemeClr val="bg1"/>
                </a:solidFill>
              </a:rPr>
              <a:t>2007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27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671" y="4345118"/>
            <a:ext cx="4699896" cy="1988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" y="1302941"/>
            <a:ext cx="4634552" cy="15911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7175" y="457200"/>
            <a:ext cx="8086725" cy="646331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Monologic</a:t>
            </a:r>
            <a:r>
              <a:rPr lang="en-US" sz="3600" b="1" dirty="0" smtClean="0"/>
              <a:t> vs Dialogic Classrooms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7175" y="2956806"/>
            <a:ext cx="537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  <a:t>Maintain control of the talk</a:t>
            </a:r>
            <a:endParaRPr lang="en-US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6025" y="6178243"/>
            <a:ext cx="6657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  <a:t>Exploration and collaborative talk</a:t>
            </a:r>
            <a:endParaRPr lang="en-US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274" y="1302941"/>
            <a:ext cx="2595004" cy="19462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63694"/>
            <a:ext cx="2496230" cy="21145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27714" y="3541581"/>
            <a:ext cx="1601560" cy="92333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vs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66097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1371" y="348517"/>
            <a:ext cx="6945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Dialogic Classroom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3770" y="6291943"/>
            <a:ext cx="4550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Opening Minds: Using Language to Change Lives, 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Peter J. Johnston, 2012, </a:t>
            </a:r>
            <a:r>
              <a:rPr lang="en-US" sz="1400" dirty="0" err="1" smtClean="0">
                <a:solidFill>
                  <a:schemeClr val="bg1"/>
                </a:solidFill>
              </a:rPr>
              <a:t>Stenhouse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1371" y="1123078"/>
            <a:ext cx="85126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b="1" dirty="0" smtClean="0">
                <a:solidFill>
                  <a:schemeClr val="bg1"/>
                </a:solidFill>
              </a:rPr>
              <a:t>Negotiate meaning from other’s perspectives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800" b="1" dirty="0">
              <a:solidFill>
                <a:schemeClr val="bg1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b="1" dirty="0" smtClean="0">
                <a:solidFill>
                  <a:schemeClr val="bg1"/>
                </a:solidFill>
              </a:rPr>
              <a:t>Improves comprehension and critical thinking skills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800" b="1" dirty="0">
              <a:solidFill>
                <a:schemeClr val="bg1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b="1" dirty="0" smtClean="0">
                <a:solidFill>
                  <a:schemeClr val="bg1"/>
                </a:solidFill>
              </a:rPr>
              <a:t>Symmetrical rather then asymmetrical power relationship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800" b="1" dirty="0">
              <a:solidFill>
                <a:schemeClr val="bg1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b="1" dirty="0" smtClean="0">
                <a:solidFill>
                  <a:schemeClr val="bg1"/>
                </a:solidFill>
              </a:rPr>
              <a:t>Students value their conversations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800" b="1" dirty="0">
              <a:solidFill>
                <a:schemeClr val="bg1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b="1" dirty="0" smtClean="0">
                <a:solidFill>
                  <a:schemeClr val="bg1"/>
                </a:solidFill>
              </a:rPr>
              <a:t>Promotes collaborative inquiry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800" b="1" dirty="0">
              <a:solidFill>
                <a:schemeClr val="bg1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b="1" dirty="0" smtClean="0">
                <a:solidFill>
                  <a:schemeClr val="bg1"/>
                </a:solidFill>
              </a:rPr>
              <a:t>Allows for uncertainty which enables dialogue.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2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1942</TotalTime>
  <Words>1466</Words>
  <Application>Microsoft Office PowerPoint</Application>
  <PresentationFormat>On-screen Show (4:3)</PresentationFormat>
  <Paragraphs>334</Paragraphs>
  <Slides>36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Goals for Session</vt:lpstr>
      <vt:lpstr>Think-Write-Pair-Share A brainstorming strategy that provides “think time”</vt:lpstr>
      <vt:lpstr> Discussion CCR Anchor Standards  Speaking &amp; Listening  - Comprehension &amp; Collaboration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Metacognition Thinking about your own thinking</vt:lpstr>
      <vt:lpstr>Are you hearing voices as you read?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Discussion Starters  Regarding what you have experienced so far, turn to a neighbor and  . . . </vt:lpstr>
      <vt:lpstr>Discussion An active, constructive, and  social process for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Three-Minute Pause 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</dc:creator>
  <cp:lastModifiedBy>Gail</cp:lastModifiedBy>
  <cp:revision>82</cp:revision>
  <cp:lastPrinted>2016-06-26T14:57:55Z</cp:lastPrinted>
  <dcterms:created xsi:type="dcterms:W3CDTF">2015-08-17T23:47:42Z</dcterms:created>
  <dcterms:modified xsi:type="dcterms:W3CDTF">2016-06-26T21:53:20Z</dcterms:modified>
</cp:coreProperties>
</file>